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5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282" r:id="rId55"/>
    <p:sldId id="283" r:id="rId5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1221D0-571F-47B9-A189-994E823F7C2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01D021B9-C9F3-45B0-A715-BA5BF33FC1B6}">
      <dgm:prSet phldrT="[Testo]" custT="1"/>
      <dgm:spPr/>
      <dgm:t>
        <a:bodyPr/>
        <a:lstStyle/>
        <a:p>
          <a:r>
            <a:rPr lang="it-IT" sz="1400" dirty="0" smtClean="0"/>
            <a:t>DROGHE</a:t>
          </a:r>
          <a:endParaRPr lang="it-IT" sz="1400" dirty="0"/>
        </a:p>
      </dgm:t>
    </dgm:pt>
    <dgm:pt modelId="{B81DEB1C-7088-4A4B-B34E-CBDBFE099D7D}" type="parTrans" cxnId="{9CF0C0C7-5A42-4B13-A710-2A9A86BC1098}">
      <dgm:prSet/>
      <dgm:spPr/>
      <dgm:t>
        <a:bodyPr/>
        <a:lstStyle/>
        <a:p>
          <a:endParaRPr lang="it-IT"/>
        </a:p>
      </dgm:t>
    </dgm:pt>
    <dgm:pt modelId="{16ABED8E-8026-4F15-8A8D-56A5381E9BE5}" type="sibTrans" cxnId="{9CF0C0C7-5A42-4B13-A710-2A9A86BC1098}">
      <dgm:prSet/>
      <dgm:spPr/>
      <dgm:t>
        <a:bodyPr/>
        <a:lstStyle/>
        <a:p>
          <a:endParaRPr lang="it-IT"/>
        </a:p>
      </dgm:t>
    </dgm:pt>
    <dgm:pt modelId="{3DE0AAF0-198A-4FFA-B0DA-EE7770BBBE77}">
      <dgm:prSet phldrT="[Testo]" custT="1"/>
      <dgm:spPr/>
      <dgm:t>
        <a:bodyPr/>
        <a:lstStyle/>
        <a:p>
          <a:r>
            <a:rPr lang="it-IT" sz="1400" dirty="0" smtClean="0"/>
            <a:t>SINTOMI SOTTOSOGLIA/ DEVIANZA</a:t>
          </a:r>
        </a:p>
      </dgm:t>
    </dgm:pt>
    <dgm:pt modelId="{0266AF9E-0087-45A6-8C24-8506CF7565A2}" type="parTrans" cxnId="{8611F206-9AB3-45D2-8F80-A375C031E7CA}">
      <dgm:prSet/>
      <dgm:spPr/>
      <dgm:t>
        <a:bodyPr/>
        <a:lstStyle/>
        <a:p>
          <a:endParaRPr lang="it-IT"/>
        </a:p>
      </dgm:t>
    </dgm:pt>
    <dgm:pt modelId="{88058E31-A394-4756-A456-F364D5B4F906}" type="sibTrans" cxnId="{8611F206-9AB3-45D2-8F80-A375C031E7CA}">
      <dgm:prSet/>
      <dgm:spPr/>
      <dgm:t>
        <a:bodyPr/>
        <a:lstStyle/>
        <a:p>
          <a:endParaRPr lang="it-IT"/>
        </a:p>
      </dgm:t>
    </dgm:pt>
    <dgm:pt modelId="{77AA5742-E030-4111-8925-D53F09D18740}">
      <dgm:prSet phldrT="[Testo]" custT="1"/>
      <dgm:spPr/>
      <dgm:t>
        <a:bodyPr/>
        <a:lstStyle/>
        <a:p>
          <a:r>
            <a:rPr lang="it-IT" sz="1400" dirty="0" smtClean="0"/>
            <a:t>ADOLESCENZA</a:t>
          </a:r>
          <a:r>
            <a:rPr lang="it-IT" sz="1500" dirty="0" smtClean="0"/>
            <a:t> PROBLEMATICA </a:t>
          </a:r>
          <a:endParaRPr lang="it-IT" sz="1500" dirty="0"/>
        </a:p>
      </dgm:t>
    </dgm:pt>
    <dgm:pt modelId="{D9F309C8-712A-4273-AE44-41BE5881B87A}" type="parTrans" cxnId="{DB7ABFD5-F65E-47E6-90CC-A08FE5700141}">
      <dgm:prSet/>
      <dgm:spPr/>
      <dgm:t>
        <a:bodyPr/>
        <a:lstStyle/>
        <a:p>
          <a:endParaRPr lang="it-IT"/>
        </a:p>
      </dgm:t>
    </dgm:pt>
    <dgm:pt modelId="{84E5E5F4-5B9A-4DB1-B0B3-2BBFDE3192B2}" type="sibTrans" cxnId="{DB7ABFD5-F65E-47E6-90CC-A08FE5700141}">
      <dgm:prSet/>
      <dgm:spPr/>
      <dgm:t>
        <a:bodyPr/>
        <a:lstStyle/>
        <a:p>
          <a:endParaRPr lang="it-IT"/>
        </a:p>
      </dgm:t>
    </dgm:pt>
    <dgm:pt modelId="{56D73E61-8E43-4455-8C05-5DB4C61DCE1B}" type="pres">
      <dgm:prSet presAssocID="{D71221D0-571F-47B9-A189-994E823F7C2C}" presName="Name0" presStyleCnt="0">
        <dgm:presLayoutVars>
          <dgm:chMax val="7"/>
          <dgm:resizeHandles val="exact"/>
        </dgm:presLayoutVars>
      </dgm:prSet>
      <dgm:spPr/>
    </dgm:pt>
    <dgm:pt modelId="{C577F878-F3B9-4911-A530-B12B5AB0200F}" type="pres">
      <dgm:prSet presAssocID="{D71221D0-571F-47B9-A189-994E823F7C2C}" presName="comp1" presStyleCnt="0"/>
      <dgm:spPr/>
    </dgm:pt>
    <dgm:pt modelId="{C8457B48-F50A-480B-8B10-AB09F682F72A}" type="pres">
      <dgm:prSet presAssocID="{D71221D0-571F-47B9-A189-994E823F7C2C}" presName="circle1" presStyleLbl="node1" presStyleIdx="0" presStyleCnt="3"/>
      <dgm:spPr/>
      <dgm:t>
        <a:bodyPr/>
        <a:lstStyle/>
        <a:p>
          <a:endParaRPr lang="it-IT"/>
        </a:p>
      </dgm:t>
    </dgm:pt>
    <dgm:pt modelId="{183324D9-9101-451A-8591-4A273C8BDE74}" type="pres">
      <dgm:prSet presAssocID="{D71221D0-571F-47B9-A189-994E823F7C2C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6462C2-E7D1-4573-81BC-F07E09592626}" type="pres">
      <dgm:prSet presAssocID="{D71221D0-571F-47B9-A189-994E823F7C2C}" presName="comp2" presStyleCnt="0"/>
      <dgm:spPr/>
    </dgm:pt>
    <dgm:pt modelId="{16CF34F3-8A60-4DB5-9E23-5476FDA7046F}" type="pres">
      <dgm:prSet presAssocID="{D71221D0-571F-47B9-A189-994E823F7C2C}" presName="circle2" presStyleLbl="node1" presStyleIdx="1" presStyleCnt="3" custLinFactNeighborY="2605"/>
      <dgm:spPr/>
      <dgm:t>
        <a:bodyPr/>
        <a:lstStyle/>
        <a:p>
          <a:endParaRPr lang="it-IT"/>
        </a:p>
      </dgm:t>
    </dgm:pt>
    <dgm:pt modelId="{7D3DC91C-5E42-40A6-BF79-0F4669474473}" type="pres">
      <dgm:prSet presAssocID="{D71221D0-571F-47B9-A189-994E823F7C2C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0CC1C1-CCA9-4F13-BE4C-3819C430B333}" type="pres">
      <dgm:prSet presAssocID="{D71221D0-571F-47B9-A189-994E823F7C2C}" presName="comp3" presStyleCnt="0"/>
      <dgm:spPr/>
    </dgm:pt>
    <dgm:pt modelId="{30B4B0AE-986D-4A0C-A2A7-1757D8573CC9}" type="pres">
      <dgm:prSet presAssocID="{D71221D0-571F-47B9-A189-994E823F7C2C}" presName="circle3" presStyleLbl="node1" presStyleIdx="2" presStyleCnt="3"/>
      <dgm:spPr/>
      <dgm:t>
        <a:bodyPr/>
        <a:lstStyle/>
        <a:p>
          <a:endParaRPr lang="it-IT"/>
        </a:p>
      </dgm:t>
    </dgm:pt>
    <dgm:pt modelId="{8FFEA80B-6073-4603-A196-42AB645CEB07}" type="pres">
      <dgm:prSet presAssocID="{D71221D0-571F-47B9-A189-994E823F7C2C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CF0C0C7-5A42-4B13-A710-2A9A86BC1098}" srcId="{D71221D0-571F-47B9-A189-994E823F7C2C}" destId="{01D021B9-C9F3-45B0-A715-BA5BF33FC1B6}" srcOrd="0" destOrd="0" parTransId="{B81DEB1C-7088-4A4B-B34E-CBDBFE099D7D}" sibTransId="{16ABED8E-8026-4F15-8A8D-56A5381E9BE5}"/>
    <dgm:cxn modelId="{E644F75D-5CB1-4FBB-9505-C57BF4227244}" type="presOf" srcId="{D71221D0-571F-47B9-A189-994E823F7C2C}" destId="{56D73E61-8E43-4455-8C05-5DB4C61DCE1B}" srcOrd="0" destOrd="0" presId="urn:microsoft.com/office/officeart/2005/8/layout/venn2"/>
    <dgm:cxn modelId="{72C8E8F9-6597-4E9E-AAC9-0406C11A1DD0}" type="presOf" srcId="{77AA5742-E030-4111-8925-D53F09D18740}" destId="{8FFEA80B-6073-4603-A196-42AB645CEB07}" srcOrd="1" destOrd="0" presId="urn:microsoft.com/office/officeart/2005/8/layout/venn2"/>
    <dgm:cxn modelId="{737B6B3D-6846-45A1-892F-186FD7CB2D69}" type="presOf" srcId="{3DE0AAF0-198A-4FFA-B0DA-EE7770BBBE77}" destId="{16CF34F3-8A60-4DB5-9E23-5476FDA7046F}" srcOrd="0" destOrd="0" presId="urn:microsoft.com/office/officeart/2005/8/layout/venn2"/>
    <dgm:cxn modelId="{9BDFB47F-663B-485E-ABFB-2FA80D8E76A3}" type="presOf" srcId="{3DE0AAF0-198A-4FFA-B0DA-EE7770BBBE77}" destId="{7D3DC91C-5E42-40A6-BF79-0F4669474473}" srcOrd="1" destOrd="0" presId="urn:microsoft.com/office/officeart/2005/8/layout/venn2"/>
    <dgm:cxn modelId="{8611F206-9AB3-45D2-8F80-A375C031E7CA}" srcId="{D71221D0-571F-47B9-A189-994E823F7C2C}" destId="{3DE0AAF0-198A-4FFA-B0DA-EE7770BBBE77}" srcOrd="1" destOrd="0" parTransId="{0266AF9E-0087-45A6-8C24-8506CF7565A2}" sibTransId="{88058E31-A394-4756-A456-F364D5B4F906}"/>
    <dgm:cxn modelId="{DB7ABFD5-F65E-47E6-90CC-A08FE5700141}" srcId="{D71221D0-571F-47B9-A189-994E823F7C2C}" destId="{77AA5742-E030-4111-8925-D53F09D18740}" srcOrd="2" destOrd="0" parTransId="{D9F309C8-712A-4273-AE44-41BE5881B87A}" sibTransId="{84E5E5F4-5B9A-4DB1-B0B3-2BBFDE3192B2}"/>
    <dgm:cxn modelId="{81351853-1A5A-4A42-8AAD-41172317714C}" type="presOf" srcId="{01D021B9-C9F3-45B0-A715-BA5BF33FC1B6}" destId="{183324D9-9101-451A-8591-4A273C8BDE74}" srcOrd="1" destOrd="0" presId="urn:microsoft.com/office/officeart/2005/8/layout/venn2"/>
    <dgm:cxn modelId="{7450C2D4-2D55-4287-AB47-5A139513AF30}" type="presOf" srcId="{01D021B9-C9F3-45B0-A715-BA5BF33FC1B6}" destId="{C8457B48-F50A-480B-8B10-AB09F682F72A}" srcOrd="0" destOrd="0" presId="urn:microsoft.com/office/officeart/2005/8/layout/venn2"/>
    <dgm:cxn modelId="{F64579A1-0CD5-4737-A489-C0469DA55113}" type="presOf" srcId="{77AA5742-E030-4111-8925-D53F09D18740}" destId="{30B4B0AE-986D-4A0C-A2A7-1757D8573CC9}" srcOrd="0" destOrd="0" presId="urn:microsoft.com/office/officeart/2005/8/layout/venn2"/>
    <dgm:cxn modelId="{F3CA31A7-9B8E-4CA1-993D-AC1A19EFF4A1}" type="presParOf" srcId="{56D73E61-8E43-4455-8C05-5DB4C61DCE1B}" destId="{C577F878-F3B9-4911-A530-B12B5AB0200F}" srcOrd="0" destOrd="0" presId="urn:microsoft.com/office/officeart/2005/8/layout/venn2"/>
    <dgm:cxn modelId="{F9C362F1-49D4-4383-AA47-BFFE618A73C3}" type="presParOf" srcId="{C577F878-F3B9-4911-A530-B12B5AB0200F}" destId="{C8457B48-F50A-480B-8B10-AB09F682F72A}" srcOrd="0" destOrd="0" presId="urn:microsoft.com/office/officeart/2005/8/layout/venn2"/>
    <dgm:cxn modelId="{3E04C34D-7D64-4FA7-8AC9-5ED28D8EE41F}" type="presParOf" srcId="{C577F878-F3B9-4911-A530-B12B5AB0200F}" destId="{183324D9-9101-451A-8591-4A273C8BDE74}" srcOrd="1" destOrd="0" presId="urn:microsoft.com/office/officeart/2005/8/layout/venn2"/>
    <dgm:cxn modelId="{49FFBE6D-1C50-42A9-A0F6-107D2FDBFA2D}" type="presParOf" srcId="{56D73E61-8E43-4455-8C05-5DB4C61DCE1B}" destId="{046462C2-E7D1-4573-81BC-F07E09592626}" srcOrd="1" destOrd="0" presId="urn:microsoft.com/office/officeart/2005/8/layout/venn2"/>
    <dgm:cxn modelId="{6C3E276C-CEEC-420C-9457-C5342201290C}" type="presParOf" srcId="{046462C2-E7D1-4573-81BC-F07E09592626}" destId="{16CF34F3-8A60-4DB5-9E23-5476FDA7046F}" srcOrd="0" destOrd="0" presId="urn:microsoft.com/office/officeart/2005/8/layout/venn2"/>
    <dgm:cxn modelId="{6A563E1C-5EBC-48FF-88EB-590BC4145DBD}" type="presParOf" srcId="{046462C2-E7D1-4573-81BC-F07E09592626}" destId="{7D3DC91C-5E42-40A6-BF79-0F4669474473}" srcOrd="1" destOrd="0" presId="urn:microsoft.com/office/officeart/2005/8/layout/venn2"/>
    <dgm:cxn modelId="{B712AB97-ACC4-4D29-81C7-52592A9AB9C6}" type="presParOf" srcId="{56D73E61-8E43-4455-8C05-5DB4C61DCE1B}" destId="{740CC1C1-CCA9-4F13-BE4C-3819C430B333}" srcOrd="2" destOrd="0" presId="urn:microsoft.com/office/officeart/2005/8/layout/venn2"/>
    <dgm:cxn modelId="{57E9B731-8587-41E7-92A4-CAD1D3EB6656}" type="presParOf" srcId="{740CC1C1-CCA9-4F13-BE4C-3819C430B333}" destId="{30B4B0AE-986D-4A0C-A2A7-1757D8573CC9}" srcOrd="0" destOrd="0" presId="urn:microsoft.com/office/officeart/2005/8/layout/venn2"/>
    <dgm:cxn modelId="{39FC8957-4A1B-4A9B-88B5-EA667BB5F449}" type="presParOf" srcId="{740CC1C1-CCA9-4F13-BE4C-3819C430B333}" destId="{8FFEA80B-6073-4603-A196-42AB645CEB0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57B48-F50A-480B-8B10-AB09F682F72A}">
      <dsp:nvSpPr>
        <dsp:cNvPr id="0" name=""/>
        <dsp:cNvSpPr/>
      </dsp:nvSpPr>
      <dsp:spPr>
        <a:xfrm>
          <a:off x="1016000" y="0"/>
          <a:ext cx="4064000" cy="406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DROGHE</a:t>
          </a:r>
          <a:endParaRPr lang="it-IT" sz="1400" kern="1200" dirty="0"/>
        </a:p>
      </dsp:txBody>
      <dsp:txXfrm>
        <a:off x="2337816" y="203199"/>
        <a:ext cx="1420368" cy="609600"/>
      </dsp:txXfrm>
    </dsp:sp>
    <dsp:sp modelId="{16CF34F3-8A60-4DB5-9E23-5476FDA7046F}">
      <dsp:nvSpPr>
        <dsp:cNvPr id="0" name=""/>
        <dsp:cNvSpPr/>
      </dsp:nvSpPr>
      <dsp:spPr>
        <a:xfrm>
          <a:off x="1524000" y="1015999"/>
          <a:ext cx="3048000" cy="304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SINTOMI SOTTOSOGLIA/ DEVIANZA</a:t>
          </a:r>
        </a:p>
      </dsp:txBody>
      <dsp:txXfrm>
        <a:off x="2337816" y="1206499"/>
        <a:ext cx="1420368" cy="571500"/>
      </dsp:txXfrm>
    </dsp:sp>
    <dsp:sp modelId="{30B4B0AE-986D-4A0C-A2A7-1757D8573CC9}">
      <dsp:nvSpPr>
        <dsp:cNvPr id="0" name=""/>
        <dsp:cNvSpPr/>
      </dsp:nvSpPr>
      <dsp:spPr>
        <a:xfrm>
          <a:off x="2032000" y="2032000"/>
          <a:ext cx="2032000" cy="2032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ADOLESCENZA</a:t>
          </a:r>
          <a:r>
            <a:rPr lang="it-IT" sz="1500" kern="1200" dirty="0" smtClean="0"/>
            <a:t> PROBLEMATICA </a:t>
          </a:r>
          <a:endParaRPr lang="it-IT" sz="1500" kern="1200" dirty="0"/>
        </a:p>
      </dsp:txBody>
      <dsp:txXfrm>
        <a:off x="2329579" y="2540000"/>
        <a:ext cx="1436840" cy="1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spostare la diapositiva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1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15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15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15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7AB06EA-2C22-4FFB-B161-27D42CF276FD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985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numero diapositiva 6"/>
          <p:cNvSpPr txBox="1">
            <a:spLocks noChangeArrowheads="1"/>
          </p:cNvSpPr>
          <p:nvPr/>
        </p:nvSpPr>
        <p:spPr bwMode="auto">
          <a:xfrm>
            <a:off x="3881208" y="8686460"/>
            <a:ext cx="2976792" cy="45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/>
            <a:fld id="{0537566A-E39C-48CC-B120-F5370081828D}" type="slidenum">
              <a:rPr lang="it-IT" sz="1200">
                <a:solidFill>
                  <a:srgbClr val="000000"/>
                </a:solidFill>
                <a:latin typeface="Times New Roman" pitchFamily="18" charset="0"/>
                <a:ea typeface="Andale Sans UI"/>
                <a:cs typeface="Tahoma" pitchFamily="34" charset="0"/>
              </a:rPr>
              <a:pPr algn="r" eaLnBrk="1"/>
              <a:t>43</a:t>
            </a:fld>
            <a:endParaRPr lang="it-IT" sz="1200" dirty="0">
              <a:solidFill>
                <a:srgbClr val="000000"/>
              </a:solidFill>
              <a:latin typeface="Times New Roman" pitchFamily="18" charset="0"/>
              <a:ea typeface="Andale Sans UI"/>
              <a:cs typeface="Tahoma" pitchFamily="34" charset="0"/>
            </a:endParaRPr>
          </a:p>
        </p:txBody>
      </p:sp>
      <p:sp>
        <p:nvSpPr>
          <p:cNvPr id="614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99CCFF"/>
          </a:solidFill>
          <a:ln w="25402">
            <a:solidFill>
              <a:srgbClr val="000000"/>
            </a:solidFill>
          </a:ln>
        </p:spPr>
      </p:sp>
      <p:sp>
        <p:nvSpPr>
          <p:cNvPr id="6148" name="Segnaposto note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smtClean="0">
              <a:latin typeface="Arial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600" cy="308448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63" name="Segnaposto numero diapositiva 3"/>
          <p:cNvSpPr/>
          <p:nvPr/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F21040B-71E8-48BC-8CE1-64C60BB30858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51</a:t>
            </a:fld>
            <a:endParaRPr lang="it-IT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86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olo 1"/>
          <p:cNvSpPr/>
          <p:nvPr/>
        </p:nvSpPr>
        <p:spPr>
          <a:xfrm>
            <a:off x="0" y="4749840"/>
            <a:ext cx="12190320" cy="7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40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LE DIPENDENZE DELLE NUOVE GENERAZIONI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159" name="Sottotitolo 2"/>
          <p:cNvSpPr/>
          <p:nvPr/>
        </p:nvSpPr>
        <p:spPr>
          <a:xfrm>
            <a:off x="1492920" y="5559480"/>
            <a:ext cx="9142200" cy="112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Dr. Gerardo Di Carlo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Direttore del Servizio per le Dipendenze Patologiche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AUSL Valle d‘Aosta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160" name="Picture 4" descr="undefined"/>
          <p:cNvPicPr/>
          <p:nvPr/>
        </p:nvPicPr>
        <p:blipFill>
          <a:blip r:embed="rId2"/>
          <a:stretch/>
        </p:blipFill>
        <p:spPr>
          <a:xfrm>
            <a:off x="2717640" y="108360"/>
            <a:ext cx="6692760" cy="458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olo 1"/>
          <p:cNvSpPr/>
          <p:nvPr/>
        </p:nvSpPr>
        <p:spPr>
          <a:xfrm>
            <a:off x="766800" y="792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COME ABBIAMO FATTO SALTARE IL BANCO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83" name="Picture 2" descr="Gli aromi da invecchiamento del vino. – TasterPlace"/>
          <p:cNvPicPr/>
          <p:nvPr/>
        </p:nvPicPr>
        <p:blipFill>
          <a:blip r:embed="rId2"/>
          <a:stretch/>
        </p:blipFill>
        <p:spPr>
          <a:xfrm>
            <a:off x="384120" y="1262160"/>
            <a:ext cx="2714400" cy="271440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4" descr="Fumo di sigaretta, come sono cambiate le abitudini degli italiani durante  la pandemia"/>
          <p:cNvPicPr/>
          <p:nvPr/>
        </p:nvPicPr>
        <p:blipFill>
          <a:blip r:embed="rId3"/>
          <a:stretch/>
        </p:blipFill>
        <p:spPr>
          <a:xfrm>
            <a:off x="4051440" y="1262160"/>
            <a:ext cx="3619800" cy="271440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6" descr="Abuso di cocaina: danni gravissimi ma per il futuro una potenziale terapia  - Osservatorio Malattie Rare"/>
          <p:cNvPicPr/>
          <p:nvPr/>
        </p:nvPicPr>
        <p:blipFill>
          <a:blip r:embed="rId4"/>
          <a:stretch/>
        </p:blipFill>
        <p:spPr>
          <a:xfrm>
            <a:off x="8624160" y="1262160"/>
            <a:ext cx="3379680" cy="273204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8" descr="Il ritorno prepotente dell'eroina - Salesiani per il sociale APS"/>
          <p:cNvPicPr/>
          <p:nvPr/>
        </p:nvPicPr>
        <p:blipFill>
          <a:blip r:embed="rId5"/>
          <a:stretch/>
        </p:blipFill>
        <p:spPr>
          <a:xfrm>
            <a:off x="384120" y="4386240"/>
            <a:ext cx="2820600" cy="211248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10" descr="NUOVE SOSTANZE PSICOATTIVE IN EUROPA: DINAMICHE E TENDENZE - CESDA"/>
          <p:cNvPicPr/>
          <p:nvPr/>
        </p:nvPicPr>
        <p:blipFill>
          <a:blip r:embed="rId6"/>
          <a:stretch/>
        </p:blipFill>
        <p:spPr>
          <a:xfrm>
            <a:off x="4454640" y="4386240"/>
            <a:ext cx="2813400" cy="211248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14" descr="Are You a Social Media Addict Like Me? Here Are 10 Signs to Look Out For -  Orlagh Claire"/>
          <p:cNvPicPr/>
          <p:nvPr/>
        </p:nvPicPr>
        <p:blipFill>
          <a:blip r:embed="rId7"/>
          <a:stretch/>
        </p:blipFill>
        <p:spPr>
          <a:xfrm>
            <a:off x="8624160" y="4386240"/>
            <a:ext cx="3317040" cy="211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ttangolo 188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0" name="Immagine 189"/>
          <p:cNvPicPr/>
          <p:nvPr/>
        </p:nvPicPr>
        <p:blipFill>
          <a:blip r:embed="rId2"/>
          <a:stretch/>
        </p:blipFill>
        <p:spPr>
          <a:xfrm>
            <a:off x="820080" y="3420000"/>
            <a:ext cx="4398840" cy="3227040"/>
          </a:xfrm>
          <a:prstGeom prst="rect">
            <a:avLst/>
          </a:prstGeom>
          <a:ln w="0">
            <a:noFill/>
          </a:ln>
        </p:spPr>
      </p:pic>
      <p:pic>
        <p:nvPicPr>
          <p:cNvPr id="191" name="Immagine 190"/>
          <p:cNvPicPr/>
          <p:nvPr/>
        </p:nvPicPr>
        <p:blipFill>
          <a:blip r:embed="rId3"/>
          <a:stretch/>
        </p:blipFill>
        <p:spPr>
          <a:xfrm>
            <a:off x="6745320" y="3420000"/>
            <a:ext cx="4053600" cy="3067920"/>
          </a:xfrm>
          <a:prstGeom prst="rect">
            <a:avLst/>
          </a:prstGeom>
          <a:ln w="0">
            <a:noFill/>
          </a:ln>
        </p:spPr>
      </p:pic>
      <p:pic>
        <p:nvPicPr>
          <p:cNvPr id="192" name="Immagine 191"/>
          <p:cNvPicPr/>
          <p:nvPr/>
        </p:nvPicPr>
        <p:blipFill>
          <a:blip r:embed="rId4"/>
          <a:stretch/>
        </p:blipFill>
        <p:spPr>
          <a:xfrm>
            <a:off x="1133640" y="28080"/>
            <a:ext cx="3905280" cy="3390840"/>
          </a:xfrm>
          <a:prstGeom prst="rect">
            <a:avLst/>
          </a:prstGeom>
          <a:ln w="0">
            <a:noFill/>
          </a:ln>
        </p:spPr>
      </p:pic>
      <p:pic>
        <p:nvPicPr>
          <p:cNvPr id="193" name="Immagine 192"/>
          <p:cNvPicPr/>
          <p:nvPr/>
        </p:nvPicPr>
        <p:blipFill>
          <a:blip r:embed="rId5"/>
          <a:stretch/>
        </p:blipFill>
        <p:spPr>
          <a:xfrm>
            <a:off x="7164000" y="108000"/>
            <a:ext cx="3238920" cy="323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olo 1"/>
          <p:cNvSpPr/>
          <p:nvPr/>
        </p:nvSpPr>
        <p:spPr>
          <a:xfrm>
            <a:off x="766800" y="175320"/>
            <a:ext cx="10513800" cy="82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NARCISO 2.0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95" name="Picture 2" descr="Narciso (Caravaggio) - Wikipedia"/>
          <p:cNvPicPr/>
          <p:nvPr/>
        </p:nvPicPr>
        <p:blipFill>
          <a:blip r:embed="rId2"/>
          <a:stretch/>
        </p:blipFill>
        <p:spPr>
          <a:xfrm>
            <a:off x="3619080" y="866880"/>
            <a:ext cx="4837680" cy="590364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4" descr="Narcissism on social media is driven by insecurity, study suggests | Daily  Mail Online"/>
          <p:cNvPicPr/>
          <p:nvPr/>
        </p:nvPicPr>
        <p:blipFill>
          <a:blip r:embed="rId3"/>
          <a:srcRect b="3795"/>
          <a:stretch/>
        </p:blipFill>
        <p:spPr>
          <a:xfrm>
            <a:off x="2058480" y="1144440"/>
            <a:ext cx="7930080" cy="5077440"/>
          </a:xfrm>
          <a:prstGeom prst="rect">
            <a:avLst/>
          </a:prstGeom>
          <a:ln w="0">
            <a:noFill/>
          </a:ln>
        </p:spPr>
      </p:pic>
      <p:sp>
        <p:nvSpPr>
          <p:cNvPr id="197" name="Titolo 1"/>
          <p:cNvSpPr/>
          <p:nvPr/>
        </p:nvSpPr>
        <p:spPr>
          <a:xfrm>
            <a:off x="781200" y="36360"/>
            <a:ext cx="10513800" cy="82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NARCISO</a:t>
            </a:r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olo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COS’È UNA DIPENDENZA? 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99" name="Segnaposto contenuto 2"/>
          <p:cNvSpPr/>
          <p:nvPr/>
        </p:nvSpPr>
        <p:spPr>
          <a:xfrm>
            <a:off x="1438200" y="2411280"/>
            <a:ext cx="2989080" cy="311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Piacere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Craving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Compulsività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Persistenza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Tolleranza 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200" name="Picture 4" descr="https://upload.wikimedia.org/wikipedia/it/thumb/1/18/Habit_loop.jpg/400px-Habit_loop.jpg"/>
          <p:cNvPicPr/>
          <p:nvPr/>
        </p:nvPicPr>
        <p:blipFill>
          <a:blip r:embed="rId2"/>
          <a:stretch/>
        </p:blipFill>
        <p:spPr>
          <a:xfrm>
            <a:off x="5738760" y="2411280"/>
            <a:ext cx="5373720" cy="311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olo 1"/>
          <p:cNvSpPr/>
          <p:nvPr/>
        </p:nvSpPr>
        <p:spPr>
          <a:xfrm>
            <a:off x="723960" y="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COMPORTAMENTO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02" name="Segnaposto contenuto 2"/>
          <p:cNvSpPr/>
          <p:nvPr/>
        </p:nvSpPr>
        <p:spPr>
          <a:xfrm>
            <a:off x="723960" y="1211400"/>
            <a:ext cx="10513800" cy="170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 complesso degli atteggiamenti che il soggetto (animale o uomo) assume in reazione a determinati stimoli ambientali o a presunti bisogni interni, oppure l’attività globale di un soggetto considerata nelle sue manifestazioni oggettive.</a:t>
            </a:r>
            <a:endParaRPr lang="it-IT" sz="28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it-IT" sz="2800" b="0" strike="noStrike" spc="-1">
              <a:latin typeface="Arial"/>
            </a:endParaRPr>
          </a:p>
        </p:txBody>
      </p:sp>
      <p:pic>
        <p:nvPicPr>
          <p:cNvPr id="203" name="Picture 2" descr="Le strategie di corteggiamento | Blog ."/>
          <p:cNvPicPr/>
          <p:nvPr/>
        </p:nvPicPr>
        <p:blipFill>
          <a:blip r:embed="rId2"/>
          <a:stretch/>
        </p:blipFill>
        <p:spPr>
          <a:xfrm>
            <a:off x="723960" y="3171960"/>
            <a:ext cx="5386320" cy="32443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4" descr="Cebo cappuccino"/>
          <p:cNvPicPr/>
          <p:nvPr/>
        </p:nvPicPr>
        <p:blipFill>
          <a:blip r:embed="rId3"/>
          <a:stretch/>
        </p:blipFill>
        <p:spPr>
          <a:xfrm>
            <a:off x="6264360" y="3171960"/>
            <a:ext cx="4973400" cy="33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olo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COMPORTAMENTO NORMALE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06" name="Segnaposto contenuto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FILOGENETICAMENTE DETERMINATO (SCHEMI MOTORI, DRIVES)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EVOLVE ONTOGENETICAMENTE CON MATURAZIONE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ADATTIVO AI CAMBIAMENTI AMBIENTALI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MODULARE E FLESSIBILE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MODIFICABILE CON APPRENDIMENTO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RETROATTIVO CIBERNETICAMENTE (RICORSIVO)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SIGNIFICANTE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COMPRENSIBILE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COMUNICATIVO E SOCIALE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Ovale 4"/>
          <p:cNvSpPr/>
          <p:nvPr/>
        </p:nvSpPr>
        <p:spPr>
          <a:xfrm>
            <a:off x="222120" y="200160"/>
            <a:ext cx="5319720" cy="3155760"/>
          </a:xfrm>
          <a:prstGeom prst="ellipse">
            <a:avLst/>
          </a:prstGeom>
          <a:solidFill>
            <a:srgbClr val="ED7D31"/>
          </a:solidFill>
          <a:ln>
            <a:solidFill>
              <a:srgbClr val="AF5C2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08" name="CasellaDiTesto 5"/>
          <p:cNvSpPr/>
          <p:nvPr/>
        </p:nvSpPr>
        <p:spPr>
          <a:xfrm>
            <a:off x="1289880" y="1591560"/>
            <a:ext cx="3184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COMPORTAMENTO ANOMALO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09" name="CasellaDiTesto 7"/>
          <p:cNvSpPr/>
          <p:nvPr/>
        </p:nvSpPr>
        <p:spPr>
          <a:xfrm>
            <a:off x="7157880" y="728640"/>
            <a:ext cx="471312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NON SIGNIFICANTE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NON SOCIALE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NON COMPRENSIBILE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NON INTELLIGENTE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PERICOLOSO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VIOLENTO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ETC.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10" name="Freccia in giù 8"/>
          <p:cNvSpPr/>
          <p:nvPr/>
        </p:nvSpPr>
        <p:spPr>
          <a:xfrm>
            <a:off x="643680" y="3550320"/>
            <a:ext cx="1226880" cy="1762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Freccia in giù 9"/>
          <p:cNvSpPr/>
          <p:nvPr/>
        </p:nvSpPr>
        <p:spPr>
          <a:xfrm>
            <a:off x="2234520" y="3550320"/>
            <a:ext cx="1226880" cy="1762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asellaDiTesto 10"/>
          <p:cNvSpPr/>
          <p:nvPr/>
        </p:nvSpPr>
        <p:spPr>
          <a:xfrm>
            <a:off x="279360" y="5391720"/>
            <a:ext cx="1955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IPERATTIVITÀ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13" name="CasellaDiTesto 11"/>
          <p:cNvSpPr/>
          <p:nvPr/>
        </p:nvSpPr>
        <p:spPr>
          <a:xfrm>
            <a:off x="1897920" y="5394960"/>
            <a:ext cx="1955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IPOATTIVITÀ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14" name="Rettangolo 12"/>
          <p:cNvSpPr/>
          <p:nvPr/>
        </p:nvSpPr>
        <p:spPr>
          <a:xfrm>
            <a:off x="6858000" y="3200400"/>
            <a:ext cx="4655880" cy="2460600"/>
          </a:xfrm>
          <a:prstGeom prst="rect">
            <a:avLst/>
          </a:prstGeom>
          <a:gradFill rotWithShape="0">
            <a:gsLst>
              <a:gs pos="0">
                <a:srgbClr val="FF9F9F"/>
              </a:gs>
              <a:gs pos="100000">
                <a:srgbClr val="FFE2E2"/>
              </a:gs>
            </a:gsLst>
            <a:path path="circle">
              <a:fillToRect l="50000" t="50000" r="50000" b="50000"/>
            </a:path>
          </a:gra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asellaDiTesto 13"/>
          <p:cNvSpPr/>
          <p:nvPr/>
        </p:nvSpPr>
        <p:spPr>
          <a:xfrm>
            <a:off x="7323120" y="3263040"/>
            <a:ext cx="379872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 COMPORTAMENTI INNOVATIVI SONO ANOMALI?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 LA CURIOSITÀ?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 IL GIOCO?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CHE DIRE DELLA STUPIDITÀ?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16" name="Freccia in giù 14"/>
          <p:cNvSpPr/>
          <p:nvPr/>
        </p:nvSpPr>
        <p:spPr>
          <a:xfrm>
            <a:off x="3855240" y="3550320"/>
            <a:ext cx="1226880" cy="1762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asellaDiTesto 15"/>
          <p:cNvSpPr/>
          <p:nvPr/>
        </p:nvSpPr>
        <p:spPr>
          <a:xfrm>
            <a:off x="3568680" y="5391720"/>
            <a:ext cx="1955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MODIFICHE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asellaDiTesto 1"/>
          <p:cNvSpPr/>
          <p:nvPr/>
        </p:nvSpPr>
        <p:spPr>
          <a:xfrm>
            <a:off x="8229600" y="257040"/>
            <a:ext cx="358452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</a:t>
            </a:r>
            <a:r>
              <a:rPr lang="it-IT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Spesso mi capita di vedere l’intelligenza dei miei corvi nelle cose più stupide che fanno</a:t>
            </a: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[…] </a:t>
            </a:r>
            <a:r>
              <a:rPr lang="it-IT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Dopotutto pochissime specie oltre ai corvi imperiali (e alcuni pappagalli) beccano le ali degli aeroplani, strappano tergicristalli, rubano palline da golf o ancora si procurano da mangiare fuori da un ristorante, da sacchetti dell’immondizia sigillati o tirando pezzi di spago, o ancora fanno scivolate nella neve o avvitamenti nell’aria mentre tornano da soli al dormitorio per la notte. Fare cose assurde come rubare tergicristalli o danzare intorno a un osso di vacca è, al pari di un’attività dispendiosa come il gioco, uno dei prezzi da pagare per un’intelligenza elevata</a:t>
            </a: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».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</a:t>
            </a:r>
            <a:r>
              <a:rPr lang="it-IT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La mente del corvo</a:t>
            </a: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» 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Bernd Heinrich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19" name="Picture 4" descr="Il corvo imperiale"/>
          <p:cNvPicPr/>
          <p:nvPr/>
        </p:nvPicPr>
        <p:blipFill>
          <a:blip r:embed="rId2"/>
          <a:stretch/>
        </p:blipFill>
        <p:spPr>
          <a:xfrm>
            <a:off x="414360" y="976320"/>
            <a:ext cx="7467840" cy="502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39718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DROGA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738282" y="785796"/>
            <a:ext cx="8472518" cy="71437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	L’assunzione a scopo rituale (e voluttuario) di droghe è probabilmente antico quanto l’uomo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1" y="1785927"/>
            <a:ext cx="4447535" cy="470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191" y="1785926"/>
            <a:ext cx="3920267" cy="196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6" name="AutoShape 2" descr="Immagine correla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68" name="AutoShape 4" descr="Immagine correla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70" name="AutoShape 6" descr="Immagine correla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272" name="Picture 8" descr="Immagine correla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28" y="3786190"/>
            <a:ext cx="3800470" cy="2942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1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214290"/>
            <a:ext cx="8229600" cy="48896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INTOSSICAZIONE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981200" y="928670"/>
            <a:ext cx="8229600" cy="5500726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Ricercata per il piacere e l’euforia connessa (meccanismi di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rewarding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predeterminati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evolutivamente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Esperienze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percettivo-coscienziali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inattingibili normalmente</a:t>
            </a: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Stato abnorme di coscienza (lo «sballo»)</a:t>
            </a:r>
          </a:p>
          <a:p>
            <a:pPr algn="just"/>
            <a:r>
              <a:rPr lang="it-IT" dirty="0" err="1">
                <a:latin typeface="Times New Roman" pitchFamily="18" charset="0"/>
                <a:cs typeface="Times New Roman" pitchFamily="18" charset="0"/>
              </a:rPr>
              <a:t>Relief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della tensione </a:t>
            </a: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Ottenimento (vero o presunto) di prestazioni maggiori </a:t>
            </a: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Fluidificazione delle relazioni sociali </a:t>
            </a: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Perdita di barriere/inibizioni</a:t>
            </a: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Distacco dai problemi e dalle richieste del reale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0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magine 16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2840" y="1014480"/>
            <a:ext cx="12075840" cy="5131080"/>
          </a:xfrm>
          <a:prstGeom prst="rect">
            <a:avLst/>
          </a:prstGeom>
          <a:ln w="0">
            <a:noFill/>
          </a:ln>
        </p:spPr>
      </p:pic>
      <p:sp>
        <p:nvSpPr>
          <p:cNvPr id="162" name="CasellaDiTesto 2"/>
          <p:cNvSpPr/>
          <p:nvPr/>
        </p:nvSpPr>
        <p:spPr>
          <a:xfrm>
            <a:off x="2095560" y="185760"/>
            <a:ext cx="797076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WE’RE GONNA NEED A BIGGER BOAT</a:t>
            </a:r>
            <a:endParaRPr lang="it-IT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61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i immagini per henri 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954914"/>
            <a:ext cx="4622381" cy="5786454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524628" y="2160216"/>
            <a:ext cx="4000496" cy="3429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“il sostantivo ‘coscienza’, il quale limita la ‘coscienza’ alla proprietà spazio-temporale che ho, ci nasconde, con il suo stesso singolare, un’altra modalità dell’essere o divenire conscio: quella di qualcuno che io sono. Compaiono così l’ordine delle strutture </a:t>
            </a:r>
            <a:r>
              <a:rPr lang="it-IT" sz="1200" i="1" dirty="0">
                <a:latin typeface="Times New Roman" pitchFamily="18" charset="0"/>
                <a:cs typeface="Times New Roman" pitchFamily="18" charset="0"/>
              </a:rPr>
              <a:t>sincroniche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dell’essere conscio (il campo della coscienza come attualità dell’esperienza vissuta con il suo indice di realtà), e l’ordine </a:t>
            </a:r>
            <a:r>
              <a:rPr lang="it-IT" sz="1200" i="1" dirty="0">
                <a:latin typeface="Times New Roman" pitchFamily="18" charset="0"/>
                <a:cs typeface="Times New Roman" pitchFamily="18" charset="0"/>
              </a:rPr>
              <a:t>diacronico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dell’essere conscio (l’essere cosciente di sé in quanto persona che si identifica come autore della propria storia)”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83632" y="70439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COSCIENZA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908720"/>
            <a:ext cx="780362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397564"/>
            <a:ext cx="8229600" cy="511156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STATO ALTERATO </a:t>
            </a:r>
            <a:r>
              <a:rPr lang="it-IT" sz="3600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 COSCIENZA </a:t>
            </a:r>
            <a:endParaRPr lang="it-IT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981200" y="1145264"/>
            <a:ext cx="8229600" cy="5164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Continuum tra lucidità (min.) e confusione (max.)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Tra i due estremi possibilità 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twilight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states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Destrutturazione del campo coscienziale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Esperienze crepuscolari con alterazioni percettive (a partire dalle qualità per arrivare alle proprietà formali)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Alterazione dello spazio (esterno ed interno)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Vissuto alterato del tempo (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presentificazione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5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981200" y="1071546"/>
            <a:ext cx="8229600" cy="4786346"/>
          </a:xfrm>
          <a:prstGeom prst="rect">
            <a:avLst/>
          </a:prstGeom>
        </p:spPr>
        <p:txBody>
          <a:bodyPr/>
          <a:lstStyle/>
          <a:p>
            <a:pPr marL="514350" indent="-514350" algn="just">
              <a:buFont typeface="+mj-lt"/>
              <a:buAutoNum type="arabicPeriod" startAt="7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Destorificazione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” della presenza (assenza progetto e intersoggettività)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Liberazione delle “proprietà essenziali” dell’esperienza (fino alla coscienza abnorme di significato)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Delirio statu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nascendi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Alterazioni degli impulsi e degli appetiti</a:t>
            </a:r>
          </a:p>
          <a:p>
            <a:pPr marL="457200" indent="-457200" algn="just">
              <a:buFont typeface="+mj-lt"/>
              <a:buAutoNum type="arabicPeriod" startAt="7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Psicomotricità aumentata o diminuita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760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crepusco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8512" y="857232"/>
            <a:ext cx="9048781" cy="508994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381224" y="1428737"/>
            <a:ext cx="742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“Le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crépuscule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trompe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comme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chacun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sait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Les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objets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remuent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leurs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lignes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fumeuses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. Le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d’un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moustique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trouble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autant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l’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approche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tonnerre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Jules Renard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404664"/>
            <a:ext cx="8229600" cy="622992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STATO CREPUSCOLARE</a:t>
            </a:r>
            <a:endParaRPr lang="it-IT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981200" y="1233614"/>
            <a:ext cx="8229600" cy="521972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Restringimento del campo di coscienza (realtà “fuori fuoco”)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Alterazioni da lievi a grossolane dell’orientamento e dell’attenzione</a:t>
            </a:r>
          </a:p>
          <a:p>
            <a:pPr algn="just"/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Derealizzazione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 depersonalizzazione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Percezioni inusuali, vivide fino alle allucinazioni complesse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Pensiero “scucito” fino alla disorganizzazione (disturbi formali)</a:t>
            </a:r>
          </a:p>
        </p:txBody>
      </p:sp>
    </p:spTree>
    <p:extLst>
      <p:ext uri="{BB962C8B-B14F-4D97-AF65-F5344CB8AC3E}">
        <p14:creationId xmlns:p14="http://schemas.microsoft.com/office/powerpoint/2010/main" val="15669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981200" y="1142985"/>
            <a:ext cx="8229600" cy="4286280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Possibilità di idee deliranti secondarie allo ASC (manca l’organizzazione paranoide)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Disturbi dell’identità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Instabilità affettiva (umore da espanso ad angosciato)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Atteggiamento fatuo, dissociato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Comportamento grossolanamente inadeguato</a:t>
            </a:r>
          </a:p>
          <a:p>
            <a:pPr algn="just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971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16" y="1348658"/>
            <a:ext cx="8959178" cy="3937731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024034" y="357166"/>
            <a:ext cx="8229600" cy="71437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3200" dirty="0">
                <a:latin typeface="Times New Roman" pitchFamily="18" charset="0"/>
                <a:ea typeface="+mj-ea"/>
                <a:cs typeface="Times New Roman" pitchFamily="18" charset="0"/>
              </a:rPr>
              <a:t>ALTERAZIONI PERCETTIVE</a:t>
            </a:r>
            <a:endParaRPr lang="it-IT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9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71422"/>
            <a:ext cx="8229600" cy="714372"/>
          </a:xfrm>
        </p:spPr>
        <p:txBody>
          <a:bodyPr>
            <a:normAutofit/>
          </a:bodyPr>
          <a:lstStyle/>
          <a:p>
            <a:r>
              <a:rPr lang="it-IT" sz="3200" dirty="0" err="1">
                <a:latin typeface="Times New Roman" pitchFamily="18" charset="0"/>
                <a:cs typeface="Times New Roman" pitchFamily="18" charset="0"/>
              </a:rPr>
              <a:t>SPECIFICIT</a:t>
            </a:r>
            <a:r>
              <a:rPr lang="it-IT" sz="3200" cap="all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 DELLE ALLUCINAZIONI?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857232"/>
            <a:ext cx="5857915" cy="58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214290"/>
            <a:ext cx="8229600" cy="560406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ADOLESCENZA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738282" y="785794"/>
            <a:ext cx="8715436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Periodo di trasformazione radicale (frattura pur nella continuità)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Ridefinizione dell’identità (sessuale, familiare, sociale)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Periodo dello strutturarsi della personalità</a:t>
            </a:r>
          </a:p>
        </p:txBody>
      </p:sp>
      <p:sp>
        <p:nvSpPr>
          <p:cNvPr id="5" name="Ovale 4"/>
          <p:cNvSpPr/>
          <p:nvPr/>
        </p:nvSpPr>
        <p:spPr>
          <a:xfrm>
            <a:off x="4037552" y="4666145"/>
            <a:ext cx="4214842" cy="21431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BREAKDOWN EVOLUTIVO (</a:t>
            </a:r>
            <a:r>
              <a:rPr lang="it-IT" dirty="0" err="1"/>
              <a:t>Laufer</a:t>
            </a:r>
            <a:r>
              <a:rPr lang="it-IT" dirty="0"/>
              <a:t> e </a:t>
            </a:r>
            <a:r>
              <a:rPr lang="it-IT" dirty="0" err="1"/>
              <a:t>Laufer</a:t>
            </a:r>
            <a:r>
              <a:rPr lang="it-IT" dirty="0"/>
              <a:t>)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4751932" y="2285992"/>
            <a:ext cx="2786082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EVENTI CRITICI </a:t>
            </a:r>
            <a:endParaRPr lang="it-IT" dirty="0"/>
          </a:p>
        </p:txBody>
      </p:sp>
      <p:sp>
        <p:nvSpPr>
          <p:cNvPr id="11" name="Ovale 10"/>
          <p:cNvSpPr/>
          <p:nvPr/>
        </p:nvSpPr>
        <p:spPr>
          <a:xfrm>
            <a:off x="1813278" y="2978756"/>
            <a:ext cx="2786082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DROGHE</a:t>
            </a:r>
            <a:endParaRPr lang="it-IT" dirty="0"/>
          </a:p>
        </p:txBody>
      </p:sp>
      <p:sp>
        <p:nvSpPr>
          <p:cNvPr id="12" name="Ovale 11"/>
          <p:cNvSpPr/>
          <p:nvPr/>
        </p:nvSpPr>
        <p:spPr>
          <a:xfrm>
            <a:off x="7694144" y="2978756"/>
            <a:ext cx="2786082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FRAGILITÀ PREESISTENTI</a:t>
            </a: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5786712" y="3994800"/>
            <a:ext cx="720080" cy="56694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86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olo 1"/>
          <p:cNvSpPr/>
          <p:nvPr/>
        </p:nvSpPr>
        <p:spPr>
          <a:xfrm>
            <a:off x="838080" y="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UNA LUNGA STORIA...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64" name="Picture 6" descr="L'importanza della carne per l'evoluzione umana | Filiera Amicomega"/>
          <p:cNvPicPr/>
          <p:nvPr/>
        </p:nvPicPr>
        <p:blipFill>
          <a:blip r:embed="rId2"/>
          <a:stretch/>
        </p:blipFill>
        <p:spPr>
          <a:xfrm>
            <a:off x="2043000" y="1562040"/>
            <a:ext cx="8103960" cy="270000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8" descr="Homo Sapiens: una storia particolare - L'Arazzo del Tempo"/>
          <p:cNvPicPr/>
          <p:nvPr/>
        </p:nvPicPr>
        <p:blipFill>
          <a:blip r:embed="rId3"/>
          <a:stretch/>
        </p:blipFill>
        <p:spPr>
          <a:xfrm>
            <a:off x="3670200" y="4500720"/>
            <a:ext cx="4849920" cy="2247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214290"/>
            <a:ext cx="8229600" cy="560406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ADOLESCENZA, BREAKDOWN O ESORDIO?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66844" y="785795"/>
            <a:ext cx="8858312" cy="21431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L’adolescenza di per sé può diventare una fase problematica 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Anomalie/devianze comportamentali o sintomi sottosoglia possono passare inosservati o essere misconosciuti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L’utilizzo di droghe è diventato ubiquitario tra gli adolescenti</a:t>
            </a:r>
          </a:p>
        </p:txBody>
      </p:sp>
      <p:sp>
        <p:nvSpPr>
          <p:cNvPr id="4" name="Ovale 3"/>
          <p:cNvSpPr/>
          <p:nvPr/>
        </p:nvSpPr>
        <p:spPr>
          <a:xfrm>
            <a:off x="4265507" y="71414"/>
            <a:ext cx="4000528" cy="1785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 TEMPESTA PERFETTA</a:t>
            </a:r>
            <a:endParaRPr lang="it-IT" dirty="0"/>
          </a:p>
        </p:txBody>
      </p:sp>
      <p:graphicFrame>
        <p:nvGraphicFramePr>
          <p:cNvPr id="7" name="Diagramma 6"/>
          <p:cNvGraphicFramePr/>
          <p:nvPr>
            <p:extLst/>
          </p:nvPr>
        </p:nvGraphicFramePr>
        <p:xfrm>
          <a:off x="3211585" y="27146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reccia in su 7"/>
          <p:cNvSpPr/>
          <p:nvPr/>
        </p:nvSpPr>
        <p:spPr>
          <a:xfrm>
            <a:off x="5973833" y="2000240"/>
            <a:ext cx="571504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0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7" grpId="0">
        <p:bldAsOne/>
      </p:bldGraphic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981200" y="142854"/>
            <a:ext cx="8229600" cy="1285883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just">
              <a:buNone/>
            </a:pP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	Negli stati alterati di coscienza dovuti alle sostanze (abuso o astinenza) possono insorgere fenomeni francamente psicopatologici, ma come differenziarli dalle esperienze primarie?</a:t>
            </a:r>
          </a:p>
        </p:txBody>
      </p:sp>
      <p:sp>
        <p:nvSpPr>
          <p:cNvPr id="5122" name="AutoShape 2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4" name="AutoShape 4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6" name="AutoShape 6" descr="Risultati immagini per DROGHE SINTETICH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8" name="AutoShape 8" descr="Risultati immagini per DROGHE SINTETICH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9" name="Picture 9" descr="C:\Users\Gianni\Desktop\spice-getty-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290" y="1928802"/>
            <a:ext cx="6464300" cy="4305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01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511156"/>
          </a:xfrm>
        </p:spPr>
        <p:txBody>
          <a:bodyPr>
            <a:noAutofit/>
          </a:bodyPr>
          <a:lstStyle/>
          <a:p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LA DIAGNOSI PSICHIATRICA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6" name="AutoShape 12" descr="Risultati immagini per MAX WEB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8" name="Picture 14" descr="C:\Users\Gianni\Desktop\WEB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1071546"/>
            <a:ext cx="4067680" cy="5572164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6024594" y="1928802"/>
            <a:ext cx="4572000" cy="3357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400" dirty="0">
                <a:latin typeface="Times New Roman" pitchFamily="18" charset="0"/>
                <a:cs typeface="Times New Roman" pitchFamily="18" charset="0"/>
              </a:rPr>
              <a:t>«Il tipo ideale rappresenta un quadro concettuale il quale non è la realtà storica, e neppure la realtà ‘vera e propria’, ma tuttavia serve né più né meno come schema in cui la realtà deve essere </a:t>
            </a:r>
            <a:r>
              <a:rPr lang="it-IT" sz="1400" dirty="0" err="1">
                <a:latin typeface="Times New Roman" pitchFamily="18" charset="0"/>
                <a:cs typeface="Times New Roman" pitchFamily="18" charset="0"/>
              </a:rPr>
              <a:t>sussunta</a:t>
            </a:r>
            <a:r>
              <a:rPr lang="it-IT" sz="1400" dirty="0">
                <a:latin typeface="Times New Roman" pitchFamily="18" charset="0"/>
                <a:cs typeface="Times New Roman" pitchFamily="18" charset="0"/>
              </a:rPr>
              <a:t> come esempio; esso ha il significato di un puro concetto-limite ideale, a cui la realtà deve essere misurata e comparata, al fine di illustrare determinati elementi significativi del suo contenuto empirico»</a:t>
            </a:r>
            <a:endParaRPr lang="it-IT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olo 1"/>
          <p:cNvSpPr/>
          <p:nvPr/>
        </p:nvSpPr>
        <p:spPr>
          <a:xfrm>
            <a:off x="214200" y="365040"/>
            <a:ext cx="1179972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ANOMALIE COMPORTAMENTALI E USO DI SOSTANZE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21" name="Segnaposto contenuto 2"/>
          <p:cNvSpPr/>
          <p:nvPr/>
        </p:nvSpPr>
        <p:spPr>
          <a:xfrm>
            <a:off x="857160" y="2054160"/>
            <a:ext cx="10513800" cy="363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Da intossicazione (iperacute e acute)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Da astinenza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Da craving (anche cronico)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Da alterazioni croniche della personalità (sviluppi)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Da disturbi psichici indotti (disturbi dell’umore, disturbi psicotici)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Da disturbi psichici sottostanti o preesistenti (depressione, psicosi etc.)</a:t>
            </a:r>
            <a:endParaRPr lang="it-IT" sz="28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it-IT" sz="28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it-IT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olo 1"/>
          <p:cNvSpPr/>
          <p:nvPr/>
        </p:nvSpPr>
        <p:spPr>
          <a:xfrm>
            <a:off x="838080" y="100080"/>
            <a:ext cx="10513800" cy="76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CRAVING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23" name="Segnaposto contenuto 2"/>
          <p:cNvSpPr/>
          <p:nvPr/>
        </p:nvSpPr>
        <p:spPr>
          <a:xfrm>
            <a:off x="838080" y="1185840"/>
            <a:ext cx="10513800" cy="49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Ricadute a 1 anno 40 % OUD e 60% CUD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Craving indotto da stimoli non si riduce con astensione prolungata («</a:t>
            </a:r>
            <a:r>
              <a:rPr lang="it-IT" sz="2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incubation of drug craving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»)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Meccanismi multipli (modelli animali): neurotrasmettitoriali (glutammato, dopamina, endorfine, orexina, fattori neurotrofici) ed epigenetici (es. metilazione DNA nel corpo calloso)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Interventi: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Farmacologici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Ambientali (astensione indotta con punizioni, cibo o interazioni sociali)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Neuromodulazione (rTMS, tDCS, DBS)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224" name="CasellaDiTesto 3"/>
          <p:cNvSpPr/>
          <p:nvPr/>
        </p:nvSpPr>
        <p:spPr>
          <a:xfrm>
            <a:off x="145080" y="6162840"/>
            <a:ext cx="11899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700" b="0" strike="noStrike" spc="-1">
                <a:solidFill>
                  <a:srgbClr val="000000"/>
                </a:solidFill>
                <a:latin typeface="Calibri"/>
                <a:ea typeface="DejaVu Sans"/>
              </a:rPr>
              <a:t>«Preventing incubation of drug craving to treat drug relapse: from bench to bedside» Xiaoxing Liu et al. , Molecular psychiatry 2023</a:t>
            </a:r>
            <a:endParaRPr lang="it-IT" sz="1700" b="0" strike="noStrike" spc="-1">
              <a:latin typeface="Arial"/>
            </a:endParaRPr>
          </a:p>
        </p:txBody>
      </p:sp>
      <p:pic>
        <p:nvPicPr>
          <p:cNvPr id="225" name="Immagine 4"/>
          <p:cNvPicPr/>
          <p:nvPr/>
        </p:nvPicPr>
        <p:blipFill>
          <a:blip r:embed="rId2"/>
          <a:stretch/>
        </p:blipFill>
        <p:spPr>
          <a:xfrm>
            <a:off x="2427840" y="144720"/>
            <a:ext cx="7334640" cy="6370200"/>
          </a:xfrm>
          <a:prstGeom prst="rect">
            <a:avLst/>
          </a:prstGeom>
          <a:ln w="0">
            <a:noFill/>
          </a:ln>
        </p:spPr>
      </p:pic>
      <p:pic>
        <p:nvPicPr>
          <p:cNvPr id="226" name="Immagine 5"/>
          <p:cNvPicPr/>
          <p:nvPr/>
        </p:nvPicPr>
        <p:blipFill>
          <a:blip r:embed="rId3"/>
          <a:stretch/>
        </p:blipFill>
        <p:spPr>
          <a:xfrm>
            <a:off x="2635560" y="258840"/>
            <a:ext cx="6919200" cy="619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olo 1"/>
          <p:cNvSpPr/>
          <p:nvPr/>
        </p:nvSpPr>
        <p:spPr>
          <a:xfrm>
            <a:off x="838080" y="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ANEDONIA, IL FIL ROUGE (IL TARGET?)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28" name="Segnaposto contenuto 2"/>
          <p:cNvSpPr/>
          <p:nvPr/>
        </p:nvSpPr>
        <p:spPr>
          <a:xfrm>
            <a:off x="838080" y="1100160"/>
            <a:ext cx="10513800" cy="552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L’anedonia è implicata in disturbi delle vie centrali dopaminergica, mesolimbica e mesocorticale del circuito della ricompensa (spinta edonica, motivazione, cognizione e percezione)</a:t>
            </a:r>
            <a:endParaRPr lang="it-IT" sz="24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L’emotional blunting (appiattimento/ottundimento affettivo) è fenotipicamente sovrapponibile all’anedonia e si caratterizza come indifferenza/bassa reattività emotiva (a tutto il range delle esperienze)</a:t>
            </a:r>
            <a:endParaRPr lang="it-IT" sz="24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Compaiono (o persistono) nella fase di astensione e sono causa di discontinuazione della terapia</a:t>
            </a:r>
            <a:endParaRPr lang="it-IT" sz="24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Concorrono alla incompleta remissione e alle ricadute nell’uso</a:t>
            </a:r>
            <a:endParaRPr lang="it-IT" sz="24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Spesso EB causata da trattamento con AD, specie SSRI (fino a 2/3 dei pazienti trattati con SSRI/SNRI)</a:t>
            </a:r>
            <a:endParaRPr lang="it-IT" sz="24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Lo stesso uso di sostanze è causa di entrambe e complica il trattamento</a:t>
            </a:r>
            <a:endParaRPr lang="it-IT" sz="24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Anedonia da astensione frequentemente intrattabile (neuromodulazione? rTMS?)</a:t>
            </a:r>
            <a:endParaRPr lang="it-IT" sz="24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it-IT" sz="24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olo 1"/>
          <p:cNvSpPr/>
          <p:nvPr/>
        </p:nvSpPr>
        <p:spPr>
          <a:xfrm>
            <a:off x="824040" y="33408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UNA TIPOLOGIA DEL PAZIENTE DIPENDENTE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30" name="Rettangolo 3"/>
          <p:cNvSpPr/>
          <p:nvPr/>
        </p:nvSpPr>
        <p:spPr>
          <a:xfrm flipV="1">
            <a:off x="404640" y="2141640"/>
            <a:ext cx="2874600" cy="37702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Rettangolo 4"/>
          <p:cNvSpPr/>
          <p:nvPr/>
        </p:nvSpPr>
        <p:spPr>
          <a:xfrm flipV="1">
            <a:off x="4643280" y="2141640"/>
            <a:ext cx="2874600" cy="37702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Rettangolo 5"/>
          <p:cNvSpPr/>
          <p:nvPr/>
        </p:nvSpPr>
        <p:spPr>
          <a:xfrm flipV="1">
            <a:off x="8881920" y="2141640"/>
            <a:ext cx="2874600" cy="3770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asellaDiTesto 6"/>
          <p:cNvSpPr/>
          <p:nvPr/>
        </p:nvSpPr>
        <p:spPr>
          <a:xfrm>
            <a:off x="614520" y="2223000"/>
            <a:ext cx="245556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APATICO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Prevalgono anedonia, appiattimento affettivo e ritiro sociale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Elevato rischio suicidario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Potenzialmente responsivo a non SSRI e combinazioni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Esketamina? 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rTMS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34" name="CasellaDiTesto 7"/>
          <p:cNvSpPr/>
          <p:nvPr/>
        </p:nvSpPr>
        <p:spPr>
          <a:xfrm>
            <a:off x="4853160" y="2223000"/>
            <a:ext cx="2455560" cy="39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DISFORICO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Prevalgono irritabilità, discontrollo, agitazione e instabilità timica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Elevato rischio parasuicidario/acting out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Scarsa risposta agli SSRI da soli, necessari add on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rTMS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235" name="CasellaDiTesto 9"/>
          <p:cNvSpPr/>
          <p:nvPr/>
        </p:nvSpPr>
        <p:spPr>
          <a:xfrm>
            <a:off x="9091440" y="2225160"/>
            <a:ext cx="2455560" cy="420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ANSIOSO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Prevalgono ansia psichica e somatica, alterazioni del sonno, abuso di BDZ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Rischio suicidario e sovradosaggio farmaci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Risposta incostante agli SSRI, necessari add on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Esketamina? 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rTMS</a:t>
            </a: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olo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PREVALENZA DEPRESSIONE E USO DI SOSTANZE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37" name="Segnaposto contenuto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0000"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350 milioni di persone con DM prepandemia (OMS, 2018)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+ 53 milioni post pandemia (Santomauro et al. 2021, Lancet)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Italia 2,8 milioni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Burden da 326 miliardi di dollari (Goldberg et al. 2023); 62% comorbidità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Tra 1/4 e 1/3 dei pazienti con disturbo mentale fanno uso di sostanze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1/3 degli alcoolisti e 40-60% dei dipendenti patologici hanno disturbi mentali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Alta prevalenza DM, specie tra gli alcoolisti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Comorbidità earlier onset e rischio suicidio</a:t>
            </a:r>
            <a:endParaRPr lang="it-IT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Prognosi sfavorevole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olo 1"/>
          <p:cNvSpPr/>
          <p:nvPr/>
        </p:nvSpPr>
        <p:spPr>
          <a:xfrm>
            <a:off x="1305720" y="214200"/>
            <a:ext cx="9974520" cy="4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DEPRESSIONE: LA SINDROME COMPLETA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39" name="Rettangolo 2"/>
          <p:cNvSpPr/>
          <p:nvPr/>
        </p:nvSpPr>
        <p:spPr>
          <a:xfrm>
            <a:off x="4759560" y="3330000"/>
            <a:ext cx="2618280" cy="7758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DEPRESSIONE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0" name="Ovale 3"/>
          <p:cNvSpPr/>
          <p:nvPr/>
        </p:nvSpPr>
        <p:spPr>
          <a:xfrm>
            <a:off x="9074520" y="3277440"/>
            <a:ext cx="1812960" cy="830520"/>
          </a:xfrm>
          <a:prstGeom prst="ellipse">
            <a:avLst/>
          </a:prstGeom>
          <a:solidFill>
            <a:srgbClr val="FF0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Stato affettivo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1" name="Ovale 5"/>
          <p:cNvSpPr/>
          <p:nvPr/>
        </p:nvSpPr>
        <p:spPr>
          <a:xfrm>
            <a:off x="8533440" y="4407480"/>
            <a:ext cx="1812960" cy="830520"/>
          </a:xfrm>
          <a:prstGeom prst="ellipse">
            <a:avLst/>
          </a:prstGeom>
          <a:solidFill>
            <a:srgbClr val="00B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Ipocondria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2" name="Ovale 6"/>
          <p:cNvSpPr/>
          <p:nvPr/>
        </p:nvSpPr>
        <p:spPr>
          <a:xfrm>
            <a:off x="7625520" y="5548680"/>
            <a:ext cx="1812960" cy="830520"/>
          </a:xfrm>
          <a:prstGeom prst="ellipse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Pensiero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3" name="Ovale 7"/>
          <p:cNvSpPr/>
          <p:nvPr/>
        </p:nvSpPr>
        <p:spPr>
          <a:xfrm>
            <a:off x="5386320" y="5925960"/>
            <a:ext cx="1883880" cy="797760"/>
          </a:xfrm>
          <a:prstGeom prst="ellipse">
            <a:avLst/>
          </a:prstGeom>
          <a:gradFill rotWithShape="0">
            <a:gsLst>
              <a:gs pos="0">
                <a:srgbClr val="9AC2F5"/>
              </a:gs>
              <a:gs pos="100000">
                <a:srgbClr val="E0EBFA"/>
              </a:gs>
            </a:gsLst>
            <a:path path="circle">
              <a:fillToRect l="50000" t="50000" r="50000" b="50000"/>
            </a:path>
          </a:gra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050" b="1" strike="noStrike" spc="-1">
                <a:solidFill>
                  <a:srgbClr val="000000"/>
                </a:solidFill>
                <a:latin typeface="Calibri"/>
                <a:ea typeface="DejaVu Sans"/>
              </a:rPr>
              <a:t>Depersonalizzazione </a:t>
            </a:r>
            <a:endParaRPr lang="it-IT" sz="10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050" b="1" strike="noStrike" spc="-1">
                <a:solidFill>
                  <a:srgbClr val="000000"/>
                </a:solidFill>
                <a:latin typeface="Calibri"/>
                <a:ea typeface="DejaVu Sans"/>
              </a:rPr>
              <a:t>derealizzazione</a:t>
            </a:r>
            <a:endParaRPr lang="it-IT" sz="1050" b="0" strike="noStrike" spc="-1">
              <a:latin typeface="Arial"/>
            </a:endParaRPr>
          </a:p>
        </p:txBody>
      </p:sp>
      <p:sp>
        <p:nvSpPr>
          <p:cNvPr id="244" name="Ovale 8"/>
          <p:cNvSpPr/>
          <p:nvPr/>
        </p:nvSpPr>
        <p:spPr>
          <a:xfrm>
            <a:off x="3065400" y="5509800"/>
            <a:ext cx="1812960" cy="830520"/>
          </a:xfrm>
          <a:prstGeom prst="ellipse">
            <a:avLst/>
          </a:prstGeom>
          <a:solidFill>
            <a:srgbClr val="7030A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Vissuto del tempo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5" name="Ovale 9"/>
          <p:cNvSpPr/>
          <p:nvPr/>
        </p:nvSpPr>
        <p:spPr>
          <a:xfrm>
            <a:off x="1814040" y="4452480"/>
            <a:ext cx="1812960" cy="83052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Delirio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6" name="Ovale 10"/>
          <p:cNvSpPr/>
          <p:nvPr/>
        </p:nvSpPr>
        <p:spPr>
          <a:xfrm>
            <a:off x="1249920" y="3275640"/>
            <a:ext cx="1812960" cy="830520"/>
          </a:xfrm>
          <a:prstGeom prst="ellipse">
            <a:avLst/>
          </a:prstGeom>
          <a:solidFill>
            <a:srgbClr val="FFFF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Percezione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7" name="Ovale 11"/>
          <p:cNvSpPr/>
          <p:nvPr/>
        </p:nvSpPr>
        <p:spPr>
          <a:xfrm>
            <a:off x="1814040" y="1887480"/>
            <a:ext cx="1812960" cy="830520"/>
          </a:xfrm>
          <a:prstGeom prst="ellipse">
            <a:avLst/>
          </a:prstGeom>
          <a:solidFill>
            <a:srgbClr val="FFC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Allucinazioni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248" name="Ovale 12"/>
          <p:cNvSpPr/>
          <p:nvPr/>
        </p:nvSpPr>
        <p:spPr>
          <a:xfrm>
            <a:off x="3972960" y="936720"/>
            <a:ext cx="1812960" cy="830520"/>
          </a:xfrm>
          <a:prstGeom prst="ellipse">
            <a:avLst/>
          </a:prstGeom>
          <a:solidFill>
            <a:srgbClr val="C00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Comportamenti motori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249" name="Ovale 13"/>
          <p:cNvSpPr/>
          <p:nvPr/>
        </p:nvSpPr>
        <p:spPr>
          <a:xfrm>
            <a:off x="8533440" y="1919880"/>
            <a:ext cx="1812960" cy="8305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Sintomi somatici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50" name="Ovale 14"/>
          <p:cNvSpPr/>
          <p:nvPr/>
        </p:nvSpPr>
        <p:spPr>
          <a:xfrm>
            <a:off x="6667560" y="936720"/>
            <a:ext cx="1812960" cy="830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Disturbi somatici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olo 1"/>
          <p:cNvSpPr/>
          <p:nvPr/>
        </p:nvSpPr>
        <p:spPr>
          <a:xfrm>
            <a:off x="838080" y="122400"/>
            <a:ext cx="10513800" cy="79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PATOGENESI: MODELLI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52" name="Segnaposto contenuto 2"/>
          <p:cNvSpPr/>
          <p:nvPr/>
        </p:nvSpPr>
        <p:spPr>
          <a:xfrm>
            <a:off x="838080" y="1042920"/>
            <a:ext cx="10513800" cy="513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Il disturbo dell’umore motiva ripetuto uso di sostanze (Gómez-Coronado et al., 2018; Volkow, 2004). I cambiamenti neurobiologici associati al disturbo dell’umore possono predisporre ad una maggiore reattività agli effetti di alcune droghe (National Institute on Drug Abuse, 2018)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 sintomi sono un effetto collaterale dell’astinenza acuta e del life impairment associato al SUD (Quello, Brady, &amp; Sonne, 2005); il SUD può indurre modifiche neuroplastiche che conducono a vulnerabilità per disturbi dell’umore (Gómez-Coronado et al., 2018; National Institute on Drug Abuse, 2018)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Cooccorrenza con meccanismi neurobiologici indipendenti 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Fattori di rischio condivisi contribuiscono ad entrambi disturbi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olo 1_1"/>
          <p:cNvSpPr/>
          <p:nvPr/>
        </p:nvSpPr>
        <p:spPr>
          <a:xfrm>
            <a:off x="333720" y="476640"/>
            <a:ext cx="11246400" cy="6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(È TUTTA QUESTIONE DI) PLASTICITÀ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67" name="Immagine 166"/>
          <p:cNvPicPr/>
          <p:nvPr/>
        </p:nvPicPr>
        <p:blipFill>
          <a:blip r:embed="rId2"/>
          <a:srcRect t="9529" r="-2663"/>
          <a:stretch/>
        </p:blipFill>
        <p:spPr>
          <a:xfrm>
            <a:off x="1980000" y="1801080"/>
            <a:ext cx="7953480" cy="413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olo 1"/>
          <p:cNvSpPr/>
          <p:nvPr/>
        </p:nvSpPr>
        <p:spPr>
          <a:xfrm>
            <a:off x="838080" y="12240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RITRATTO DEL DEPRESSO DA ABUSATORE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254" name="Segnaposto contenuto 2"/>
          <p:cNvSpPr/>
          <p:nvPr/>
        </p:nvSpPr>
        <p:spPr>
          <a:xfrm>
            <a:off x="838080" y="1285920"/>
            <a:ext cx="10513800" cy="488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Earlier onset 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Sintomatologia più grave 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Più elevate comorbidità per disturbi d’ansia 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Peggior funzionamento sociale (pre e post)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Frequente presenza di sintomi attribuibili allo spettro ossessivo, al DAP, alla fobia sociale e al PTSD 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Il pattern di presentazione è caratterizzato da maggiori fluttuazioni del tono timico e diminuzione dell’autostima 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Maggiore ipersonnia, agitazione e ideazione suicidaria</a:t>
            </a:r>
            <a:endParaRPr lang="it-IT" sz="28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Alto tasso di disforia e comportamenti violenti (specialmente con AUD) 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olo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QUANTO LA TRATTIAMO?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56" name="Segnaposto contenuto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Spesso i clinici sono riluttanti a trattare la depressione in SUD senza una sufficiente tempo di astensione 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 pazienti con SUD manifestano farmacodiffidenza/farmacofobia e sono spesso poco complianti a prescrizioni complesse/di lunga durata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Gli outcomes del trattamento in questi pazienti mancano di validazione a causa di ricerche sistematiche assai limitate </a:t>
            </a:r>
            <a:endParaRPr lang="it-IT" sz="2800" b="0" strike="noStrike" spc="-1">
              <a:latin typeface="Arial"/>
            </a:endParaRPr>
          </a:p>
          <a:p>
            <a:pPr marL="228600" indent="-2268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In particolare la maggior parte degli studi sul trattamento del MDD escludono i pazienti con SUD recenti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38282" y="142852"/>
            <a:ext cx="8715436" cy="642942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LO PSICOTICO “IDEALE”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66844" y="785794"/>
            <a:ext cx="8858312" cy="57150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Giovane dai 15 ai 30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aa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Familiarità incostante ma spesso presente (almeno a livello di schizoidia)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Non precedenti eclatanti (non a livello di sintomi segnalati dai familiari)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Non eventi critici in rapporto “comprensibile” con l’esordio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Non utilizzo di sostanze (al massimo cannabis → “ultimo colpo”)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Progressione insidiosa (chiusura, abulia, perdita di interessi etc.)</a:t>
            </a:r>
          </a:p>
          <a:p>
            <a:pPr algn="just"/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Eclatanza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acuta dei sintomi con comportamenti che motivano l’accesso/ricovero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Al termine dell’accesso residuo variabile di sintomatologia sottosoglia (sintomi di base)</a:t>
            </a: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Ulteriori accessi con perdita progressiva di abilità e autonomia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82" y="802854"/>
            <a:ext cx="8715436" cy="54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 txBox="1">
            <a:spLocks noGrp="1"/>
          </p:cNvSpPr>
          <p:nvPr>
            <p:ph type="title" idx="4294967295"/>
          </p:nvPr>
        </p:nvSpPr>
        <p:spPr>
          <a:xfrm>
            <a:off x="1980480" y="33124"/>
            <a:ext cx="8229600" cy="554458"/>
          </a:xfrm>
        </p:spPr>
        <p:txBody>
          <a:bodyPr>
            <a:noAutofit/>
          </a:bodyPr>
          <a:lstStyle/>
          <a:p>
            <a:pPr algn="ctr" eaLnBrk="1"/>
            <a:r>
              <a:rPr sz="3200" dirty="0">
                <a:latin typeface="Times New Roman" pitchFamily="18" charset="0"/>
                <a:cs typeface="Times New Roman" pitchFamily="18" charset="0"/>
              </a:rPr>
              <a:t>UN E</a:t>
            </a:r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SORDIO TIPICO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1714080" y="718637"/>
            <a:ext cx="8838720" cy="5957905"/>
          </a:xfrm>
        </p:spPr>
        <p:txBody>
          <a:bodyPr>
            <a:normAutofit/>
          </a:bodyPr>
          <a:lstStyle/>
          <a:p>
            <a:pPr marL="311045" indent="-311045" algn="just">
              <a:buSzPct val="45000"/>
              <a:buFontTx/>
              <a:buChar char="•"/>
            </a:pPr>
            <a:r>
              <a:rPr sz="2000" dirty="0">
                <a:latin typeface="Times New Roman" pitchFamily="18" charset="0"/>
                <a:cs typeface="Times New Roman" pitchFamily="18" charset="0"/>
              </a:rPr>
              <a:t>25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anni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non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familiarità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psichiatrica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non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precedenti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psicopatologici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. Non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utilizzo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sostanze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non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abuso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alcool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Laureato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lavora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convive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con la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fidanzata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 err="1">
                <a:latin typeface="Times New Roman" pitchFamily="18" charset="0"/>
                <a:cs typeface="Times New Roman" pitchFamily="18" charset="0"/>
              </a:rPr>
              <a:t>Cambiamento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subdolo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nel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carattere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nei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mesi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precedenti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meno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solare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") e "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strane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sensazioni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corporee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psicologiche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irrealtà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>
                <a:latin typeface="Times New Roman" pitchFamily="18" charset="0"/>
                <a:cs typeface="Times New Roman" pitchFamily="18" charset="0"/>
              </a:rPr>
              <a:t>Durante un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viaggio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all'estero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comincia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ad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avvertire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un'atmosfera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cupa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sinistra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indefinibile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>
                <a:latin typeface="Times New Roman" pitchFamily="18" charset="0"/>
                <a:cs typeface="Times New Roman" pitchFamily="18" charset="0"/>
              </a:rPr>
              <a:t>E' sotto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gli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occhi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tutti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al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centro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della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loro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attenzione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probabilmente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malevola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esprime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riprovazione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. Le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persone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possono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leggere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suoi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pensieri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loro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atti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sono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coordinati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sono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segni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per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lui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 err="1">
                <a:latin typeface="Times New Roman" pitchFamily="18" charset="0"/>
                <a:cs typeface="Times New Roman" pitchFamily="18" charset="0"/>
              </a:rPr>
              <a:t>Comincia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a non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fidarsi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nessuno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nemmeno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dei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familiari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 err="1">
                <a:latin typeface="Times New Roman" pitchFamily="18" charset="0"/>
                <a:cs typeface="Times New Roman" pitchFamily="18" charset="0"/>
              </a:rPr>
              <a:t>Gli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sembra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parlino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lui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anche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se in lingua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straniera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conosce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L'ambiente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perde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neutralità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diventa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minaccioso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 err="1">
                <a:latin typeface="Times New Roman" pitchFamily="18" charset="0"/>
                <a:cs typeface="Times New Roman" pitchFamily="18" charset="0"/>
              </a:rPr>
              <a:t>Fugge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questa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situazione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intollerabile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addentra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nella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campagna, dove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passaggi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uccelli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animali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gli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sembrano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segni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inviati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lui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solo;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>
                <a:latin typeface="Times New Roman" pitchFamily="18" charset="0"/>
                <a:cs typeface="Times New Roman" pitchFamily="18" charset="0"/>
              </a:rPr>
              <a:t>Al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rientro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in Italia, data la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persistenza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dei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sintomi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tenta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il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suicidio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con un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farmaco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antiipertensivo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11045" indent="-311045" algn="just">
              <a:buSzPct val="45000"/>
              <a:buFontTx/>
              <a:buChar char="•"/>
            </a:pPr>
            <a:r>
              <a:rPr sz="2000" dirty="0" err="1">
                <a:latin typeface="Times New Roman" pitchFamily="18" charset="0"/>
                <a:cs typeface="Times New Roman" pitchFamily="18" charset="0"/>
              </a:rPr>
              <a:t>All'arrivo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in SPDC è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perplesso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cupo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ansioso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taciturno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circospetto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0377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 txBox="1">
            <a:spLocks noGrp="1"/>
          </p:cNvSpPr>
          <p:nvPr>
            <p:ph type="title"/>
          </p:nvPr>
        </p:nvSpPr>
        <p:spPr>
          <a:xfrm>
            <a:off x="1980480" y="109453"/>
            <a:ext cx="8229600" cy="584701"/>
          </a:xfrm>
        </p:spPr>
        <p:txBody>
          <a:bodyPr>
            <a:normAutofit fontScale="90000"/>
          </a:bodyPr>
          <a:lstStyle/>
          <a:p>
            <a:pPr algn="ctr" eaLnBrk="1"/>
            <a:r>
              <a:rPr sz="2900" dirty="0">
                <a:latin typeface="Times New Roman" pitchFamily="18" charset="0"/>
                <a:cs typeface="Times New Roman" pitchFamily="18" charset="0"/>
              </a:rPr>
              <a:t>L’INTOSSICAZIONE DA SOSTANZE</a:t>
            </a:r>
            <a:r>
              <a:rPr lang="it-IT" sz="2900" dirty="0">
                <a:latin typeface="Times New Roman" pitchFamily="18" charset="0"/>
                <a:cs typeface="Times New Roman" pitchFamily="18" charset="0"/>
              </a:rPr>
              <a:t>  E LA PSICOSI</a:t>
            </a:r>
            <a:endParaRPr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Segnaposto contenuto 2"/>
          <p:cNvSpPr txBox="1">
            <a:spLocks noGrp="1"/>
          </p:cNvSpPr>
          <p:nvPr>
            <p:ph idx="4294967295"/>
          </p:nvPr>
        </p:nvSpPr>
        <p:spPr>
          <a:xfrm>
            <a:off x="1701121" y="694154"/>
            <a:ext cx="8769600" cy="5969427"/>
          </a:xfrm>
          <a:prstGeom prst="rect">
            <a:avLst/>
          </a:prstGeom>
        </p:spPr>
        <p:txBody>
          <a:bodyPr/>
          <a:lstStyle/>
          <a:p>
            <a:pPr marL="414726" indent="-414726" algn="just">
              <a:buNone/>
            </a:pPr>
            <a:r>
              <a:rPr lang="it-IT" sz="1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L’osservazione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rapporto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uso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sostanze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psicosi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comincia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psichiatria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con Moreau de Tours (</a:t>
            </a:r>
            <a:r>
              <a:rPr lang="fr-FR" sz="1800" i="1" dirty="0">
                <a:latin typeface="Times New Roman" pitchFamily="18" charset="0"/>
                <a:cs typeface="Times New Roman" pitchFamily="18" charset="0"/>
              </a:rPr>
              <a:t>Du haschisch et de l’aliénation mentale: études psychologiques</a:t>
            </a:r>
            <a:r>
              <a:rPr lang="fr-FR" sz="1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fr-FR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1845)</a:t>
            </a:r>
          </a:p>
        </p:txBody>
      </p:sp>
      <p:pic>
        <p:nvPicPr>
          <p:cNvPr id="7172" name="Picture 2" descr="Portrait de Jacques-Joseph Moreau de Tour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2640" y="1391186"/>
            <a:ext cx="4805280" cy="538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1572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 txBox="1">
            <a:spLocks noGrp="1"/>
          </p:cNvSpPr>
          <p:nvPr>
            <p:ph type="title"/>
          </p:nvPr>
        </p:nvSpPr>
        <p:spPr>
          <a:xfrm>
            <a:off x="1633936" y="160695"/>
            <a:ext cx="8926560" cy="568860"/>
          </a:xfrm>
        </p:spPr>
        <p:txBody>
          <a:bodyPr/>
          <a:lstStyle/>
          <a:p>
            <a:pPr algn="ctr" eaLnBrk="1"/>
            <a:r>
              <a:rPr sz="2900" dirty="0">
                <a:latin typeface="Times New Roman" pitchFamily="18" charset="0"/>
                <a:cs typeface="Times New Roman" pitchFamily="18" charset="0"/>
              </a:rPr>
              <a:t>PSICOSI INDOTTA DA SOSTANZE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4294967295"/>
          </p:nvPr>
        </p:nvSpPr>
        <p:spPr>
          <a:xfrm>
            <a:off x="1633936" y="836713"/>
            <a:ext cx="8926560" cy="30623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4726" indent="-414726" algn="just">
              <a:spcBef>
                <a:spcPts val="0"/>
              </a:spcBef>
              <a:spcAft>
                <a:spcPts val="1284"/>
              </a:spcAft>
              <a:buSzPct val="100000"/>
              <a:buFont typeface="Arial" pitchFamily="34"/>
              <a:buChar char="•"/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Il </a:t>
            </a:r>
            <a:r>
              <a:rPr sz="2000" dirty="0" err="1">
                <a:latin typeface="Times New Roman" pitchFamily="18"/>
                <a:cs typeface="Times New Roman" pitchFamily="18"/>
              </a:rPr>
              <a:t>concetto</a:t>
            </a:r>
            <a:r>
              <a:rPr sz="2000" dirty="0">
                <a:latin typeface="Times New Roman" pitchFamily="18"/>
                <a:cs typeface="Times New Roman" pitchFamily="18"/>
              </a:rPr>
              <a:t> di </a:t>
            </a:r>
            <a:r>
              <a:rPr sz="2000" dirty="0" err="1">
                <a:latin typeface="Times New Roman" pitchFamily="18"/>
                <a:cs typeface="Times New Roman" pitchFamily="18"/>
              </a:rPr>
              <a:t>indotto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presuppone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una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causalità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lineare</a:t>
            </a:r>
            <a:r>
              <a:rPr sz="2000" dirty="0">
                <a:latin typeface="Times New Roman" pitchFamily="18"/>
                <a:cs typeface="Times New Roman" pitchFamily="18"/>
              </a:rPr>
              <a:t>, non </a:t>
            </a:r>
            <a:r>
              <a:rPr sz="2000" dirty="0" err="1">
                <a:latin typeface="Times New Roman" pitchFamily="18"/>
                <a:cs typeface="Times New Roman" pitchFamily="18"/>
              </a:rPr>
              <a:t>sempre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rilevabile</a:t>
            </a:r>
            <a:endParaRPr sz="2000" dirty="0">
              <a:latin typeface="Times New Roman" pitchFamily="18"/>
              <a:cs typeface="Times New Roman" pitchFamily="18"/>
            </a:endParaRPr>
          </a:p>
          <a:p>
            <a:pPr marL="414726" indent="-414726" algn="just">
              <a:spcBef>
                <a:spcPts val="0"/>
              </a:spcBef>
              <a:spcAft>
                <a:spcPts val="1284"/>
              </a:spcAft>
              <a:buSzPct val="100000"/>
              <a:buFont typeface="Arial" pitchFamily="34"/>
              <a:buChar char="•"/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Una </a:t>
            </a:r>
            <a:r>
              <a:rPr sz="2000" dirty="0" err="1">
                <a:latin typeface="Times New Roman" pitchFamily="18"/>
                <a:cs typeface="Times New Roman" pitchFamily="18"/>
              </a:rPr>
              <a:t>direzionalità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univoca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abuso-psicosi</a:t>
            </a:r>
            <a:r>
              <a:rPr sz="2000" dirty="0">
                <a:latin typeface="Times New Roman" pitchFamily="18"/>
                <a:cs typeface="Times New Roman" pitchFamily="18"/>
              </a:rPr>
              <a:t> non </a:t>
            </a:r>
            <a:r>
              <a:rPr sz="2000" dirty="0" err="1">
                <a:latin typeface="Times New Roman" pitchFamily="18"/>
                <a:cs typeface="Times New Roman" pitchFamily="18"/>
              </a:rPr>
              <a:t>tiene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conto</a:t>
            </a:r>
            <a:r>
              <a:rPr sz="2000" dirty="0">
                <a:latin typeface="Times New Roman" pitchFamily="18"/>
                <a:cs typeface="Times New Roman" pitchFamily="18"/>
              </a:rPr>
              <a:t> del </a:t>
            </a:r>
            <a:r>
              <a:rPr sz="2000" dirty="0" err="1">
                <a:latin typeface="Times New Roman" pitchFamily="18"/>
                <a:cs typeface="Times New Roman" pitchFamily="18"/>
              </a:rPr>
              <a:t>concetto</a:t>
            </a:r>
            <a:r>
              <a:rPr sz="2000" dirty="0">
                <a:latin typeface="Times New Roman" pitchFamily="18"/>
                <a:cs typeface="Times New Roman" pitchFamily="18"/>
              </a:rPr>
              <a:t> di </a:t>
            </a:r>
            <a:r>
              <a:rPr sz="2000" dirty="0" err="1">
                <a:latin typeface="Times New Roman" pitchFamily="18"/>
                <a:cs typeface="Times New Roman" pitchFamily="18"/>
              </a:rPr>
              <a:t>vulnerabilità</a:t>
            </a:r>
            <a:r>
              <a:rPr sz="2000" dirty="0">
                <a:latin typeface="Times New Roman" pitchFamily="18"/>
                <a:cs typeface="Times New Roman" pitchFamily="18"/>
              </a:rPr>
              <a:t> e di </a:t>
            </a:r>
            <a:r>
              <a:rPr sz="2000" dirty="0" err="1">
                <a:latin typeface="Times New Roman" pitchFamily="18"/>
                <a:cs typeface="Times New Roman" pitchFamily="18"/>
              </a:rPr>
              <a:t>danno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indotto</a:t>
            </a:r>
            <a:endParaRPr sz="2000" dirty="0">
              <a:latin typeface="Times New Roman" pitchFamily="18"/>
              <a:cs typeface="Times New Roman" pitchFamily="18"/>
            </a:endParaRPr>
          </a:p>
          <a:p>
            <a:pPr marL="311045" indent="-311045" algn="just">
              <a:spcBef>
                <a:spcPts val="0"/>
              </a:spcBef>
              <a:spcAft>
                <a:spcPts val="1284"/>
              </a:spcAft>
              <a:buSzPct val="100000"/>
              <a:buFont typeface="Arial" pitchFamily="34"/>
              <a:buChar char="•"/>
              <a:defRPr/>
            </a:pPr>
            <a:r>
              <a:rPr sz="2000" dirty="0" err="1">
                <a:latin typeface="Times New Roman" pitchFamily="18"/>
                <a:cs typeface="Times New Roman" pitchFamily="18"/>
              </a:rPr>
              <a:t>Alcuni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Autori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suggeriscono</a:t>
            </a:r>
            <a:r>
              <a:rPr sz="2000" dirty="0">
                <a:latin typeface="Times New Roman" pitchFamily="18"/>
                <a:cs typeface="Times New Roman" pitchFamily="18"/>
              </a:rPr>
              <a:t> la </a:t>
            </a:r>
            <a:r>
              <a:rPr sz="2000" dirty="0" err="1">
                <a:latin typeface="Times New Roman" pitchFamily="18"/>
                <a:cs typeface="Times New Roman" pitchFamily="18"/>
              </a:rPr>
              <a:t>definizione</a:t>
            </a:r>
            <a:r>
              <a:rPr sz="2000" dirty="0">
                <a:latin typeface="Times New Roman" pitchFamily="18"/>
                <a:cs typeface="Times New Roman" pitchFamily="18"/>
              </a:rPr>
              <a:t> di </a:t>
            </a:r>
            <a:r>
              <a:rPr sz="2000" dirty="0" err="1">
                <a:latin typeface="Times New Roman" pitchFamily="18"/>
                <a:cs typeface="Times New Roman" pitchFamily="18"/>
              </a:rPr>
              <a:t>Disturbo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psicotico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associato</a:t>
            </a:r>
            <a:r>
              <a:rPr sz="2000" dirty="0">
                <a:latin typeface="Times New Roman" pitchFamily="18"/>
                <a:cs typeface="Times New Roman" pitchFamily="18"/>
              </a:rPr>
              <a:t> a </a:t>
            </a:r>
            <a:r>
              <a:rPr sz="2000" dirty="0" err="1">
                <a:latin typeface="Times New Roman" pitchFamily="18"/>
                <a:cs typeface="Times New Roman" pitchFamily="18"/>
              </a:rPr>
              <a:t>sostanze</a:t>
            </a:r>
            <a:r>
              <a:rPr sz="2000" dirty="0">
                <a:latin typeface="Times New Roman" pitchFamily="18"/>
                <a:cs typeface="Times New Roman" pitchFamily="18"/>
              </a:rPr>
              <a:t> (</a:t>
            </a:r>
            <a:r>
              <a:rPr sz="2000" dirty="0" err="1">
                <a:latin typeface="Times New Roman" pitchFamily="18"/>
                <a:cs typeface="Times New Roman" pitchFamily="18"/>
              </a:rPr>
              <a:t>che</a:t>
            </a:r>
            <a:r>
              <a:rPr sz="2000" dirty="0">
                <a:latin typeface="Times New Roman" pitchFamily="18"/>
                <a:cs typeface="Times New Roman" pitchFamily="18"/>
              </a:rPr>
              <a:t> non </a:t>
            </a:r>
            <a:r>
              <a:rPr sz="2000" dirty="0" err="1">
                <a:latin typeface="Times New Roman" pitchFamily="18"/>
                <a:cs typeface="Times New Roman" pitchFamily="18"/>
              </a:rPr>
              <a:t>implica</a:t>
            </a:r>
            <a:r>
              <a:rPr sz="2000" dirty="0">
                <a:latin typeface="Times New Roman" pitchFamily="18"/>
                <a:cs typeface="Times New Roman" pitchFamily="18"/>
              </a:rPr>
              <a:t> </a:t>
            </a:r>
            <a:r>
              <a:rPr sz="2000" dirty="0" err="1">
                <a:latin typeface="Times New Roman" pitchFamily="18"/>
                <a:cs typeface="Times New Roman" pitchFamily="18"/>
              </a:rPr>
              <a:t>causalità</a:t>
            </a:r>
            <a:r>
              <a:rPr sz="2000" dirty="0">
                <a:latin typeface="Times New Roman" pitchFamily="18"/>
                <a:cs typeface="Times New Roman" pitchFamily="18"/>
              </a:rPr>
              <a:t>)</a:t>
            </a:r>
            <a:endParaRPr lang="it-IT" sz="2000" dirty="0">
              <a:latin typeface="Times New Roman" pitchFamily="18"/>
              <a:cs typeface="Times New Roman" pitchFamily="18"/>
            </a:endParaRPr>
          </a:p>
          <a:p>
            <a:pPr marL="311045" indent="-311045" algn="just">
              <a:spcBef>
                <a:spcPts val="0"/>
              </a:spcBef>
              <a:spcAft>
                <a:spcPts val="1284"/>
              </a:spcAft>
              <a:buSzPct val="100000"/>
              <a:buFont typeface="Arial" pitchFamily="34"/>
              <a:buChar char="•"/>
              <a:defRPr/>
            </a:pPr>
            <a:r>
              <a:rPr lang="it-IT" sz="2000" dirty="0">
                <a:latin typeface="Times New Roman" pitchFamily="18"/>
                <a:cs typeface="Times New Roman" pitchFamily="18"/>
              </a:rPr>
              <a:t>Insufficienza o scarsa presa dei vecchi concetti della psicopatologia classica per descrivere questi quadri iperacuti, polimorfi con agitazioni terribili e </a:t>
            </a:r>
            <a:r>
              <a:rPr lang="it-IT" sz="2000" dirty="0" err="1">
                <a:latin typeface="Times New Roman" pitchFamily="18"/>
                <a:cs typeface="Times New Roman" pitchFamily="18"/>
              </a:rPr>
              <a:t>pantoclastiche</a:t>
            </a:r>
            <a:endParaRPr sz="2000" dirty="0">
              <a:latin typeface="Times New Roman" pitchFamily="18"/>
              <a:cs typeface="Times New Roman" pitchFamily="18"/>
            </a:endParaRPr>
          </a:p>
          <a:p>
            <a:pPr marL="414726" indent="-414726" algn="just">
              <a:spcBef>
                <a:spcPts val="0"/>
              </a:spcBef>
              <a:spcAft>
                <a:spcPts val="1284"/>
              </a:spcAft>
              <a:buSzPct val="100000"/>
              <a:buNone/>
              <a:defRPr/>
            </a:pPr>
            <a:endParaRPr sz="20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38914" name="Picture 2" descr="Risultati immagini per patient asyl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7921" y="2000241"/>
            <a:ext cx="3186329" cy="4560759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2452662" y="2214554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IERI</a:t>
            </a:r>
            <a:endParaRPr lang="it-IT" dirty="0"/>
          </a:p>
        </p:txBody>
      </p:sp>
      <p:pic>
        <p:nvPicPr>
          <p:cNvPr id="38915" name="Picture 3" descr="C:\Users\Gianni\Desktop\ra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45" y="2643182"/>
            <a:ext cx="5176723" cy="3467326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5310182" y="5572140"/>
            <a:ext cx="221457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r>
              <a:rPr lang="it-IT" dirty="0"/>
              <a:t>OGGI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9221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66844" y="274638"/>
            <a:ext cx="9001156" cy="1143000"/>
          </a:xfrm>
        </p:spPr>
        <p:txBody>
          <a:bodyPr>
            <a:noAutofit/>
          </a:bodyPr>
          <a:lstStyle/>
          <a:p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PSICOSI ESOGENA E PSICOMA LISERGICO (</a:t>
            </a:r>
            <a:r>
              <a:rPr lang="it-IT" sz="3200" dirty="0" err="1">
                <a:latin typeface="Times New Roman" pitchFamily="18" charset="0"/>
                <a:cs typeface="Times New Roman" pitchFamily="18" charset="0"/>
              </a:rPr>
              <a:t>Cargnello</a:t>
            </a:r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 1958)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2639616" y="1628636"/>
            <a:ext cx="6912768" cy="379860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dirty="0"/>
              <a:t>PSICHE</a:t>
            </a:r>
            <a:endParaRPr lang="it-IT" sz="6600" dirty="0"/>
          </a:p>
        </p:txBody>
      </p:sp>
      <p:sp>
        <p:nvSpPr>
          <p:cNvPr id="5" name="Ovale 4"/>
          <p:cNvSpPr/>
          <p:nvPr/>
        </p:nvSpPr>
        <p:spPr>
          <a:xfrm>
            <a:off x="3575720" y="1916832"/>
            <a:ext cx="1928826" cy="128588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IO CRITICO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6816080" y="3789040"/>
            <a:ext cx="1928826" cy="12858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PSICOMA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166910" y="5572140"/>
            <a:ext cx="7858180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/>
              <a:t>“SINDROME PSICOPATOLOGICA CARATTERIZZATA DALLA PERCEZIONE </a:t>
            </a:r>
            <a:r>
              <a:rPr lang="it-IT" dirty="0" err="1"/>
              <a:t>DI</a:t>
            </a:r>
            <a:r>
              <a:rPr lang="it-IT" dirty="0"/>
              <a:t> UN CORPO ESTRANEO NELLA PROPRIA MENTE: L’IO CRITICO RESIDUO PRENDE POSIZIONE CONTRO LA PARTE “INTOSSICATA” DEL PROPRIO SÉ” (</a:t>
            </a:r>
            <a:r>
              <a:rPr lang="it-IT" dirty="0" err="1"/>
              <a:t>Callieri</a:t>
            </a:r>
            <a:r>
              <a:rPr lang="it-IT" dirty="0"/>
              <a:t>, 1982)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87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024034" y="100002"/>
            <a:ext cx="8229600" cy="125729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	La vecchia dialettica primario/indotto per quanto riguarda i sintomi e le sindromi rischia di rivelarsi inadeguata per le NSP (Nuove Sostanze Psicoattive)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4" y="1500174"/>
            <a:ext cx="6000792" cy="52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7142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4 CASI FONDAMENTALI</a:t>
            </a:r>
            <a:endParaRPr lang="it-IT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738282" y="1285861"/>
            <a:ext cx="8715436" cy="48403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4726" indent="-414726" algn="just">
              <a:spcBef>
                <a:spcPts val="0"/>
              </a:spcBef>
              <a:spcAft>
                <a:spcPts val="1284"/>
              </a:spcAft>
              <a:buSzPct val="100000"/>
              <a:buFont typeface="Calibri Light"/>
              <a:buAutoNum type="arabicPeriod"/>
              <a:defRPr/>
            </a:pPr>
            <a:r>
              <a:rPr lang="it-IT" dirty="0" smtClean="0">
                <a:latin typeface="Times New Roman" pitchFamily="18"/>
                <a:cs typeface="Times New Roman" pitchFamily="18"/>
              </a:rPr>
              <a:t>La psicosi si sviluppa in un paziente senza alcuna familiarità o precedente psicopatologico anche sottosoglia (</a:t>
            </a:r>
            <a:r>
              <a:rPr lang="it-IT" u="sng" dirty="0" smtClean="0">
                <a:latin typeface="Times New Roman" pitchFamily="18"/>
                <a:cs typeface="Times New Roman" pitchFamily="18"/>
              </a:rPr>
              <a:t>ipotesi</a:t>
            </a:r>
            <a:r>
              <a:rPr lang="it-IT" dirty="0" smtClean="0">
                <a:latin typeface="Times New Roman" pitchFamily="18"/>
                <a:cs typeface="Times New Roman" pitchFamily="18"/>
              </a:rPr>
              <a:t> causale forte)</a:t>
            </a:r>
          </a:p>
          <a:p>
            <a:pPr marL="414726" indent="-414726" algn="just">
              <a:spcBef>
                <a:spcPts val="0"/>
              </a:spcBef>
              <a:spcAft>
                <a:spcPts val="1284"/>
              </a:spcAft>
              <a:buSzPct val="100000"/>
              <a:buFont typeface="Calibri Light"/>
              <a:buAutoNum type="arabicPeriod"/>
              <a:defRPr/>
            </a:pPr>
            <a:r>
              <a:rPr lang="it-IT" dirty="0" smtClean="0">
                <a:latin typeface="Times New Roman" pitchFamily="18"/>
                <a:cs typeface="Times New Roman" pitchFamily="18"/>
              </a:rPr>
              <a:t>La psicosi si sviluppa in modo tipico (con sindrome di avamposto) in paziente che abusa di sostanze, tipicamente </a:t>
            </a:r>
            <a:r>
              <a:rPr lang="it-IT" dirty="0" err="1" smtClean="0">
                <a:latin typeface="Times New Roman" pitchFamily="18"/>
                <a:cs typeface="Times New Roman" pitchFamily="18"/>
              </a:rPr>
              <a:t>hashisch</a:t>
            </a:r>
            <a:r>
              <a:rPr lang="it-IT" dirty="0" smtClean="0">
                <a:latin typeface="Times New Roman" pitchFamily="18"/>
                <a:cs typeface="Times New Roman" pitchFamily="18"/>
              </a:rPr>
              <a:t> </a:t>
            </a:r>
            <a:r>
              <a:rPr lang="it-IT" dirty="0">
                <a:latin typeface="Times New Roman" pitchFamily="18"/>
                <a:cs typeface="Times New Roman" pitchFamily="18"/>
              </a:rPr>
              <a:t>(</a:t>
            </a:r>
            <a:r>
              <a:rPr lang="it-IT" u="sng" dirty="0" smtClean="0">
                <a:latin typeface="Times New Roman" pitchFamily="18"/>
                <a:cs typeface="Times New Roman" pitchFamily="18"/>
              </a:rPr>
              <a:t>ipotesi</a:t>
            </a:r>
            <a:r>
              <a:rPr lang="it-IT" dirty="0" smtClean="0">
                <a:latin typeface="Times New Roman" pitchFamily="18"/>
                <a:cs typeface="Times New Roman" pitchFamily="18"/>
              </a:rPr>
              <a:t> concausale «dell’ultimo colpo»)</a:t>
            </a:r>
          </a:p>
          <a:p>
            <a:pPr marL="414726" indent="-414726" algn="just">
              <a:spcBef>
                <a:spcPts val="0"/>
              </a:spcBef>
              <a:spcAft>
                <a:spcPts val="1284"/>
              </a:spcAft>
              <a:buSzPct val="100000"/>
              <a:buFont typeface="Calibri Light"/>
              <a:buAutoNum type="arabicPeriod"/>
              <a:defRPr/>
            </a:pPr>
            <a:r>
              <a:rPr lang="it-IT" dirty="0" smtClean="0">
                <a:latin typeface="Times New Roman" pitchFamily="18"/>
                <a:cs typeface="Times New Roman" pitchFamily="18"/>
              </a:rPr>
              <a:t>La psicosi e l’abuso di sostanze sono compresenti (</a:t>
            </a:r>
            <a:r>
              <a:rPr lang="it-IT" u="sng" dirty="0" smtClean="0">
                <a:latin typeface="Times New Roman" pitchFamily="18"/>
                <a:cs typeface="Times New Roman" pitchFamily="18"/>
              </a:rPr>
              <a:t>ipotesi</a:t>
            </a:r>
            <a:r>
              <a:rPr lang="it-IT" dirty="0" smtClean="0">
                <a:latin typeface="Times New Roman" pitchFamily="18"/>
                <a:cs typeface="Times New Roman" pitchFamily="18"/>
              </a:rPr>
              <a:t> della concomitanza/</a:t>
            </a:r>
            <a:r>
              <a:rPr lang="it-IT" dirty="0" err="1" smtClean="0">
                <a:latin typeface="Times New Roman" pitchFamily="18"/>
                <a:cs typeface="Times New Roman" pitchFamily="18"/>
              </a:rPr>
              <a:t>patoplastica</a:t>
            </a:r>
            <a:r>
              <a:rPr lang="it-IT" dirty="0" smtClean="0">
                <a:latin typeface="Times New Roman" pitchFamily="18"/>
                <a:cs typeface="Times New Roman" pitchFamily="18"/>
              </a:rPr>
              <a:t>)</a:t>
            </a:r>
          </a:p>
          <a:p>
            <a:pPr marL="414726" indent="-414726" algn="just">
              <a:spcBef>
                <a:spcPts val="0"/>
              </a:spcBef>
              <a:spcAft>
                <a:spcPts val="1284"/>
              </a:spcAft>
              <a:buSzPct val="100000"/>
              <a:buFont typeface="Calibri Light"/>
              <a:buAutoNum type="arabicPeriod"/>
              <a:defRPr/>
            </a:pPr>
            <a:r>
              <a:rPr lang="it-IT" dirty="0" smtClean="0">
                <a:latin typeface="Times New Roman" pitchFamily="18"/>
                <a:cs typeface="Times New Roman" pitchFamily="18"/>
              </a:rPr>
              <a:t>La disassuefazione da una sostanza causa la psicosi in modo diretto (</a:t>
            </a:r>
            <a:r>
              <a:rPr lang="it-IT" u="sng" dirty="0" smtClean="0">
                <a:latin typeface="Times New Roman" pitchFamily="18"/>
                <a:cs typeface="Times New Roman" pitchFamily="18"/>
              </a:rPr>
              <a:t>ipotesi</a:t>
            </a:r>
            <a:r>
              <a:rPr lang="it-IT" dirty="0" smtClean="0">
                <a:latin typeface="Times New Roman" pitchFamily="18"/>
                <a:cs typeface="Times New Roman" pitchFamily="18"/>
              </a:rPr>
              <a:t> della latenza/danno cronico)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722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66844" y="142852"/>
            <a:ext cx="8858312" cy="150019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it-IT" sz="3200" dirty="0">
                <a:latin typeface="Times New Roman" pitchFamily="18" charset="0"/>
                <a:cs typeface="Times New Roman" pitchFamily="18" charset="0"/>
              </a:rPr>
              <a:t>SI PUÒ DIFFERENZIARE LA PSICOSI “CLASSICA” DA QUELLA INDOTTA DA SOSTANZE? 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167438" y="1785926"/>
            <a:ext cx="4357718" cy="49292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Prevalenza di allucinazioni visive,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Prevalenza di alterazioni della coscienza (stato cre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uscolare),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di pensieri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suicidari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Episodi di violenza, impulsività e aggressività,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Migliore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insight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Minori sintomi positivi,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Familiarità per uso di sostanze.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66844" y="1785926"/>
            <a:ext cx="4357718" cy="49292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Età precoce all’accesso,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Elevati sintomi positivi,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Prevalenza di allucinazioni uditive,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Scarso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insight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Familiarità positiva per disturbi psichiatrici.</a:t>
            </a:r>
            <a:endPara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57571" y="1947057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032104" y="1976657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SINTETICA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2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olo 1_2"/>
          <p:cNvSpPr/>
          <p:nvPr/>
        </p:nvSpPr>
        <p:spPr>
          <a:xfrm>
            <a:off x="333720" y="476640"/>
            <a:ext cx="11246400" cy="6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(È TUTTA QUESTIONE DI) PLASTICITÀ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69" name="Immagine 168"/>
          <p:cNvPicPr/>
          <p:nvPr/>
        </p:nvPicPr>
        <p:blipFill>
          <a:blip r:embed="rId2"/>
          <a:stretch/>
        </p:blipFill>
        <p:spPr>
          <a:xfrm>
            <a:off x="2700000" y="1697040"/>
            <a:ext cx="6613200" cy="370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864096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ELEMENTI DI TERAPIA </a:t>
            </a:r>
            <a:b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(OVVERO BRANCOLANDO NEL BUIO)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775520" y="908720"/>
            <a:ext cx="8640960" cy="58326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Siamo costretti a trattare psicosi indotte senza conoscere le sostanze assunte (spesso non lo sanno nemmeno i pazienti);</a:t>
            </a:r>
          </a:p>
          <a:p>
            <a:pPr algn="just"/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Mancata conoscenza degli effetti tossici in acuto e cronici;</a:t>
            </a:r>
          </a:p>
          <a:p>
            <a:pPr algn="just"/>
            <a:r>
              <a:rPr lang="it-IT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Primum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it-IT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nocere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(evitare farmaci che possono aumentare la tossicità o peggiorare il quadro medico, es. </a:t>
            </a:r>
            <a:r>
              <a:rPr lang="it-IT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aloperidolo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Fondamentale il supporto alle funzioni vitali (il primo ambiente di trattamento è necessariamente medico intensivo);</a:t>
            </a:r>
          </a:p>
          <a:p>
            <a:pPr algn="just"/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Privilegiare farmaci sicuri, facilmente </a:t>
            </a:r>
            <a:r>
              <a:rPr lang="it-IT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antagonizzabili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(BDZ, barbiturici);</a:t>
            </a:r>
          </a:p>
          <a:p>
            <a:pPr algn="just"/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Rimandare alla stabilizzazione delle condizioni cliniche il trattamento vero e proprio dei sintomi psicotici che residuano;</a:t>
            </a:r>
          </a:p>
          <a:p>
            <a:pPr algn="just"/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pazienti con sintomi psicotici indotti sembrano beneficiare di AP di seconda generazione che meno dei tipici li «spengono»;</a:t>
            </a:r>
          </a:p>
          <a:p>
            <a:pPr algn="just"/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Utile la somministrazione LAI per la maneggevolezza, la mancanza di effetti di picco e la maggiore </a:t>
            </a:r>
            <a:r>
              <a:rPr lang="it-IT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olo 1"/>
          <p:cNvSpPr/>
          <p:nvPr/>
        </p:nvSpPr>
        <p:spPr>
          <a:xfrm>
            <a:off x="838080" y="28440"/>
            <a:ext cx="10513800" cy="91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32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RITRATTO DELLO PSICOTICO DA ABUSATORE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258" name="Segnaposto contenuto 2"/>
          <p:cNvSpPr/>
          <p:nvPr/>
        </p:nvSpPr>
        <p:spPr>
          <a:xfrm>
            <a:off x="359640" y="949320"/>
            <a:ext cx="11471040" cy="579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L’uso di cannabis ed MDMA nell’adolescente aumenta notevolmente il rischio di APS 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L’uso di cannabis può esacerbare sintomi psicotici preesistenti o aumentare la vulnerabilità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Il pattern di presentazione è caratterizzato da blande bizzarrie/idiosincrasie, impulsività, agiti e comportamenti antisociali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Alta probabilità di comportamenti aggressivi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Peggior funzionamento sociale (pre e post), marginalità e dispersione scolastica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Sintomatologia più difficile da trattare che nei soggetti senza SUD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L’astensione non è sufficiente (ma aiuta) 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Necessità di trattamento AP (per lo più LAI per scarsa compliance)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Nei casi di psicosi da disassuefazione (oppiacei) difficoltà di sospensione terapia sostitutiva</a:t>
            </a:r>
            <a:endParaRPr lang="it-IT" sz="2400" b="0" strike="noStrike" spc="-1">
              <a:latin typeface="Arial"/>
            </a:endParaRPr>
          </a:p>
          <a:p>
            <a:pPr marL="514440" indent="-5126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Nei casi di psicosi indotta da crack quadri di grave discontrollo e incostante risposta agli AP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asellaDiTesto 1"/>
          <p:cNvSpPr/>
          <p:nvPr/>
        </p:nvSpPr>
        <p:spPr>
          <a:xfrm>
            <a:off x="3516120" y="5914800"/>
            <a:ext cx="5298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GRAZIE!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260" name="Immagine 259"/>
          <p:cNvPicPr/>
          <p:nvPr/>
        </p:nvPicPr>
        <p:blipFill>
          <a:blip r:embed="rId2"/>
          <a:stretch/>
        </p:blipFill>
        <p:spPr>
          <a:xfrm>
            <a:off x="2484000" y="396000"/>
            <a:ext cx="7343280" cy="550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olo 1_0"/>
          <p:cNvSpPr/>
          <p:nvPr/>
        </p:nvSpPr>
        <p:spPr>
          <a:xfrm>
            <a:off x="333720" y="476640"/>
            <a:ext cx="11246400" cy="6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L’ADOLESCENZA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71" name="Sottotitolo 2_1"/>
          <p:cNvSpPr/>
          <p:nvPr/>
        </p:nvSpPr>
        <p:spPr>
          <a:xfrm>
            <a:off x="333720" y="957960"/>
            <a:ext cx="11246400" cy="555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Immaturità controlli cognitivi (autocontrollo)</a:t>
            </a:r>
            <a:endParaRPr lang="it-IT" sz="3200" b="0" strike="noStrike" spc="-1">
              <a:latin typeface="Arial"/>
            </a:endParaRPr>
          </a:p>
          <a:p>
            <a:pPr marL="216000" indent="-21456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Ipersensibilità a ricompense</a:t>
            </a:r>
            <a:endParaRPr lang="it-IT" sz="3200" b="0" strike="noStrike" spc="-1">
              <a:latin typeface="Arial"/>
            </a:endParaRPr>
          </a:p>
          <a:p>
            <a:pPr marL="216000" indent="-21456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Innovazione e creatività</a:t>
            </a:r>
            <a:endParaRPr lang="it-IT" sz="3200" b="0" strike="noStrike" spc="-1">
              <a:latin typeface="Arial"/>
            </a:endParaRPr>
          </a:p>
          <a:p>
            <a:pPr marL="216000" indent="-21456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Maggiore intensità emotiva</a:t>
            </a:r>
            <a:endParaRPr lang="it-IT" sz="3200" b="0" strike="noStrike" spc="-1">
              <a:latin typeface="Arial"/>
            </a:endParaRPr>
          </a:p>
          <a:p>
            <a:pPr marL="216000" indent="-21456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Coinvolgimento sociale</a:t>
            </a:r>
            <a:endParaRPr lang="it-IT" sz="3200" b="0" strike="noStrike" spc="-1">
              <a:latin typeface="Arial"/>
            </a:endParaRPr>
          </a:p>
          <a:p>
            <a:pPr marL="216000" indent="-21456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Ricerca novità</a:t>
            </a: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olo 1"/>
          <p:cNvSpPr/>
          <p:nvPr/>
        </p:nvSpPr>
        <p:spPr>
          <a:xfrm>
            <a:off x="333720" y="476640"/>
            <a:ext cx="11246400" cy="6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L’ADOLESCENZA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73" name="Sottotitolo 2"/>
          <p:cNvSpPr/>
          <p:nvPr/>
        </p:nvSpPr>
        <p:spPr>
          <a:xfrm>
            <a:off x="333720" y="957960"/>
            <a:ext cx="11246400" cy="555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457200" indent="-4554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Fase cruciale di rimodulazione/acquisizione di ruoli (sessuale, familiare, sociale)</a:t>
            </a:r>
            <a:endParaRPr lang="it-IT" sz="3200" b="0" strike="noStrike" spc="-1">
              <a:latin typeface="Arial"/>
            </a:endParaRPr>
          </a:p>
          <a:p>
            <a:pPr marL="457200" indent="-4554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Grande sensibilità ad affiliazione/emulazione/definizione gruppale</a:t>
            </a:r>
            <a:endParaRPr lang="it-IT" sz="3200" b="0" strike="noStrike" spc="-1">
              <a:latin typeface="Arial"/>
            </a:endParaRPr>
          </a:p>
          <a:p>
            <a:pPr marL="457200" indent="-4554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Ricerca della trasgressione come tentativo naturale di individuazione</a:t>
            </a:r>
            <a:endParaRPr lang="it-IT" sz="3200" b="0" strike="noStrike" spc="-1">
              <a:latin typeface="Arial"/>
            </a:endParaRPr>
          </a:p>
          <a:p>
            <a:pPr marL="457200" indent="-4554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Ambivalenza di novelty seeking/conformismo </a:t>
            </a:r>
            <a:endParaRPr lang="it-IT" sz="3200" b="0" strike="noStrike" spc="-1">
              <a:latin typeface="Arial"/>
            </a:endParaRPr>
          </a:p>
          <a:p>
            <a:pPr marL="457200" indent="-4554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Permeabilità ad esempi percepiti come seducenti/cool</a:t>
            </a:r>
            <a:endParaRPr lang="it-IT" sz="3200" b="0" strike="noStrike" spc="-1">
              <a:latin typeface="Arial"/>
            </a:endParaRPr>
          </a:p>
          <a:p>
            <a:pPr marL="457200" indent="-4554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Cerco di mostrarmi adulto, eppure contesto gli adulti…</a:t>
            </a: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olo 1"/>
          <p:cNvSpPr/>
          <p:nvPr/>
        </p:nvSpPr>
        <p:spPr>
          <a:xfrm>
            <a:off x="185760" y="31320"/>
            <a:ext cx="11584080" cy="9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 (TERRIBILE) POTERE DELL’IMITAZIONE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75" name="Picture 2" descr="SOS Mamma: voglio tornare all'allattamento esclusivo, come posso fare? - Il  bambino naturale"/>
          <p:cNvPicPr/>
          <p:nvPr/>
        </p:nvPicPr>
        <p:blipFill>
          <a:blip r:embed="rId2"/>
          <a:stretch/>
        </p:blipFill>
        <p:spPr>
          <a:xfrm>
            <a:off x="4048200" y="930960"/>
            <a:ext cx="3859560" cy="254808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12" descr="Born to Learn: What Infants Learn from Watching Us"/>
          <p:cNvPicPr/>
          <p:nvPr/>
        </p:nvPicPr>
        <p:blipFill>
          <a:blip r:embed="rId3"/>
          <a:stretch/>
        </p:blipFill>
        <p:spPr>
          <a:xfrm>
            <a:off x="380520" y="3617280"/>
            <a:ext cx="2480760" cy="312624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14" descr="Comportamenti adolescenti e psicologia: imitazione dei coetanei"/>
          <p:cNvPicPr/>
          <p:nvPr/>
        </p:nvPicPr>
        <p:blipFill>
          <a:blip r:embed="rId4"/>
          <a:stretch/>
        </p:blipFill>
        <p:spPr>
          <a:xfrm>
            <a:off x="3192840" y="3765600"/>
            <a:ext cx="4164840" cy="277812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16" descr="Fanatizzazione delle masse | Luca Petrini Psicologo Psicoterapeuta"/>
          <p:cNvPicPr/>
          <p:nvPr/>
        </p:nvPicPr>
        <p:blipFill>
          <a:blip r:embed="rId5"/>
          <a:stretch/>
        </p:blipFill>
        <p:spPr>
          <a:xfrm>
            <a:off x="7736400" y="3762720"/>
            <a:ext cx="4258800" cy="298080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18" descr="Massa e potere - Canetti, Elias - Ebook - EPUB con DRM | + IBS"/>
          <p:cNvPicPr/>
          <p:nvPr/>
        </p:nvPicPr>
        <p:blipFill>
          <a:blip r:embed="rId6"/>
          <a:stretch/>
        </p:blipFill>
        <p:spPr>
          <a:xfrm>
            <a:off x="9055800" y="957960"/>
            <a:ext cx="1620360" cy="254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olo 1"/>
          <p:cNvSpPr/>
          <p:nvPr/>
        </p:nvSpPr>
        <p:spPr>
          <a:xfrm>
            <a:off x="838080" y="146880"/>
            <a:ext cx="10513800" cy="99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LA «MACCHINA» DEL PIACERE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181" name="Picture 2" descr="undefined"/>
          <p:cNvPicPr/>
          <p:nvPr/>
        </p:nvPicPr>
        <p:blipFill>
          <a:blip r:embed="rId2"/>
          <a:srcRect b="6189"/>
          <a:stretch/>
        </p:blipFill>
        <p:spPr>
          <a:xfrm>
            <a:off x="2843280" y="1142280"/>
            <a:ext cx="6503760" cy="555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2489</Words>
  <Application>Microsoft Office PowerPoint</Application>
  <PresentationFormat>Widescreen</PresentationFormat>
  <Paragraphs>298</Paragraphs>
  <Slides>52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52</vt:i4>
      </vt:variant>
    </vt:vector>
  </HeadingPairs>
  <TitlesOfParts>
    <vt:vector size="66" baseType="lpstr">
      <vt:lpstr>Andale Sans UI</vt:lpstr>
      <vt:lpstr>Arial</vt:lpstr>
      <vt:lpstr>Calibri</vt:lpstr>
      <vt:lpstr>Calibri Light</vt:lpstr>
      <vt:lpstr>DejaVu Sans</vt:lpstr>
      <vt:lpstr>StarSymbol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DROGA</vt:lpstr>
      <vt:lpstr>INTOSSICAZIONE</vt:lpstr>
      <vt:lpstr>Presentazione standard di PowerPoint</vt:lpstr>
      <vt:lpstr>Presentazione standard di PowerPoint</vt:lpstr>
      <vt:lpstr>STATO ALTERATO DI COSCIENZA </vt:lpstr>
      <vt:lpstr>Presentazione standard di PowerPoint</vt:lpstr>
      <vt:lpstr>Presentazione standard di PowerPoint</vt:lpstr>
      <vt:lpstr>STATO CREPUSCOLARE</vt:lpstr>
      <vt:lpstr>Presentazione standard di PowerPoint</vt:lpstr>
      <vt:lpstr>Presentazione standard di PowerPoint</vt:lpstr>
      <vt:lpstr>SPECIFICITà DELLE ALLUCINAZIONI?</vt:lpstr>
      <vt:lpstr>ADOLESCENZA</vt:lpstr>
      <vt:lpstr>ADOLESCENZA, BREAKDOWN O ESORDIO?</vt:lpstr>
      <vt:lpstr>Presentazione standard di PowerPoint</vt:lpstr>
      <vt:lpstr>LA DIAGNOSI PSICHIATRICA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 PSICOTICO “IDEALE”</vt:lpstr>
      <vt:lpstr>UN ESORDIO TIPICO</vt:lpstr>
      <vt:lpstr>L’INTOSSICAZIONE DA SOSTANZE  E LA PSICOSI</vt:lpstr>
      <vt:lpstr>PSICOSI INDOTTA DA SOSTANZE</vt:lpstr>
      <vt:lpstr>PSICOSI ESOGENA E PSICOMA LISERGICO (Cargnello 1958)</vt:lpstr>
      <vt:lpstr>Presentazione standard di PowerPoint</vt:lpstr>
      <vt:lpstr>4 CASI FONDAMENTALI</vt:lpstr>
      <vt:lpstr>SI PUÒ DIFFERENZIARE LA PSICOSI “CLASSICA” DA QUELLA INDOTTA DA SOSTANZE? </vt:lpstr>
      <vt:lpstr>ELEMENTI DI TERAPIA  (OVVERO BRANCOLANDO NEL BUIO)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COMPORTAMENTO</dc:title>
  <dc:subject/>
  <dc:creator>Gerardo Di Carlo</dc:creator>
  <dc:description/>
  <cp:lastModifiedBy>DI CARLO GERARDO - GDICARLO@ausl.vda.it</cp:lastModifiedBy>
  <cp:revision>169</cp:revision>
  <dcterms:created xsi:type="dcterms:W3CDTF">2024-04-27T15:31:00Z</dcterms:created>
  <dcterms:modified xsi:type="dcterms:W3CDTF">2025-10-01T09:41:01Z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932A5A0773194E82B9D25FCE1EA50B12_13</vt:lpwstr>
  </property>
  <property fmtid="{D5CDD505-2E9C-101B-9397-08002B2CF9AE}" pid="3" name="KSOProductBuildVer">
    <vt:lpwstr>1033-12.2.0.13538</vt:lpwstr>
  </property>
  <property fmtid="{D5CDD505-2E9C-101B-9397-08002B2CF9AE}" pid="4" name="MMClips">
    <vt:i4>1</vt:i4>
  </property>
  <property fmtid="{D5CDD505-2E9C-101B-9397-08002B2CF9AE}" pid="5" name="Notes">
    <vt:i4>1</vt:i4>
  </property>
  <property fmtid="{D5CDD505-2E9C-101B-9397-08002B2CF9AE}" pid="6" name="PresentationFormat">
    <vt:lpwstr>Widescreen</vt:lpwstr>
  </property>
  <property fmtid="{D5CDD505-2E9C-101B-9397-08002B2CF9AE}" pid="7" name="Slides">
    <vt:i4>25</vt:i4>
  </property>
</Properties>
</file>